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tags/tag49.xml" ContentType="application/vnd.openxmlformats-officedocument.presentationml.tags+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ags/tag7.xml" ContentType="application/vnd.openxmlformats-officedocument.presentationml.tags+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docProps/app.xml" ContentType="application/vnd.openxmlformats-officedocument.extended-properties+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332" r:id="rId2"/>
    <p:sldId id="333" r:id="rId3"/>
    <p:sldId id="334" r:id="rId4"/>
    <p:sldId id="337" r:id="rId5"/>
    <p:sldId id="335" r:id="rId6"/>
    <p:sldId id="340" r:id="rId7"/>
    <p:sldId id="339" r:id="rId8"/>
    <p:sldId id="341"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10" autoAdjust="0"/>
    <p:restoredTop sz="94595" autoAdjust="0"/>
  </p:normalViewPr>
  <p:slideViewPr>
    <p:cSldViewPr>
      <p:cViewPr>
        <p:scale>
          <a:sx n="68" d="100"/>
          <a:sy n="68" d="100"/>
        </p:scale>
        <p:origin x="-1038" y="-894"/>
      </p:cViewPr>
      <p:guideLst>
        <p:guide orient="horz" pos="2160"/>
        <p:guide pos="2880"/>
      </p:guideLst>
    </p:cSldViewPr>
  </p:slideViewPr>
  <p:outlineViewPr>
    <p:cViewPr>
      <p:scale>
        <a:sx n="33" d="100"/>
        <a:sy n="33" d="100"/>
      </p:scale>
      <p:origin x="0" y="66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9CBD475-69D8-4CD0-9B7C-EFBC930A59F5}" type="slidenum">
              <a:rPr lang="en-GB"/>
              <a:pPr/>
              <a:t>‹N›</a:t>
            </a:fld>
            <a:endParaRPr lang="en-GB"/>
          </a:p>
        </p:txBody>
      </p:sp>
    </p:spTree>
    <p:extLst>
      <p:ext uri="{BB962C8B-B14F-4D97-AF65-F5344CB8AC3E}">
        <p14:creationId xmlns:p14="http://schemas.microsoft.com/office/powerpoint/2010/main" xmlns="" val="15041385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9CEEE90-F509-4660-AFFA-A4EC0BB1B951}" type="slidenum">
              <a:rPr lang="it-IT" smtClean="0">
                <a:solidFill>
                  <a:prstClr val="black"/>
                </a:solidFill>
              </a:rPr>
              <a:pPr/>
              <a:t>1</a:t>
            </a:fld>
            <a:endParaRPr lang="it-IT">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9.xml"/><Relationship Id="rId7"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slideMaster" Target="../slideMasters/slideMaster1.xml"/><Relationship Id="rId5" Type="http://schemas.openxmlformats.org/officeDocument/2006/relationships/tags" Target="../tags/tag56.xml"/><Relationship Id="rId4" Type="http://schemas.openxmlformats.org/officeDocument/2006/relationships/tags" Target="../tags/tag55.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15.xml"/><Relationship Id="rId7"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1.xml"/><Relationship Id="rId5" Type="http://schemas.openxmlformats.org/officeDocument/2006/relationships/tags" Target="../tags/tag23.xml"/><Relationship Id="rId4"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slideMaster" Target="../slideMasters/slideMaster1.xml"/><Relationship Id="rId4" Type="http://schemas.openxmlformats.org/officeDocument/2006/relationships/tags" Target="../tags/tag4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48.xml"/><Relationship Id="rId7" Type="http://schemas.openxmlformats.org/officeDocument/2006/relationships/slideMaster" Target="../slideMasters/slideMaster1.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custDataLst>
              <p:tags r:id="rId1"/>
            </p:custDataLst>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custDataLst>
              <p:tags r:id="rId1"/>
            </p:custDataLs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custDataLst>
              <p:tags r:id="rId2"/>
            </p:custDataLst>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dirty="0">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
        <p:nvSpPr>
          <p:cNvPr id="3" name="Segnaposto contenuto 2"/>
          <p:cNvSpPr>
            <a:spLocks noGrp="1"/>
          </p:cNvSpPr>
          <p:nvPr>
            <p:ph idx="1"/>
            <p:custDataLst>
              <p:tags r:id="rId2"/>
            </p:custDataLst>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a:xfrm>
            <a:off x="179802" y="6356350"/>
            <a:ext cx="2133600" cy="365125"/>
          </a:xfrm>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a:xfrm>
            <a:off x="6851146" y="6356350"/>
            <a:ext cx="2133600" cy="365125"/>
          </a:xfrm>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custDataLst>
              <p:tags r:id="rId2"/>
            </p:custDataLst>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custDataLst>
              <p:tags r:id="rId1"/>
            </p:custDataLst>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custDataLst>
              <p:tags r:id="rId2"/>
            </p:custDataLst>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6" name="Segnaposto piè di pagina 5"/>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8" name="Titolo 1"/>
          <p:cNvSpPr>
            <a:spLocks noGrp="1"/>
          </p:cNvSpPr>
          <p:nvPr>
            <p:ph type="title"/>
            <p:custDataLst>
              <p:tags r:id="rId6"/>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custDataLst>
              <p:tags r:id="rId1"/>
            </p:custDataLst>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custDataLst>
              <p:tags r:id="rId2"/>
            </p:custDataLst>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custDataLst>
              <p:tags r:id="rId3"/>
            </p:custDataLst>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custDataLst>
              <p:tags r:id="rId4"/>
            </p:custDataLst>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custDataLst>
              <p:tags r:id="rId5"/>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8" name="Segnaposto piè di pagina 7"/>
          <p:cNvSpPr>
            <a:spLocks noGrp="1"/>
          </p:cNvSpPr>
          <p:nvPr>
            <p:ph type="ftr" sz="quarter" idx="11"/>
            <p:custDataLst>
              <p:tags r:id="rId6"/>
            </p:custDataLst>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custDataLst>
              <p:tags r:id="rId7"/>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10" name="Titolo 1"/>
          <p:cNvSpPr>
            <a:spLocks noGrp="1"/>
          </p:cNvSpPr>
          <p:nvPr>
            <p:ph type="title"/>
            <p:custDataLst>
              <p:tags r:id="rId8"/>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4" name="Segnaposto piè di pagina 3"/>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custDataLst>
              <p:tags r:id="rId4"/>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3" name="Segnaposto piè di pagina 2"/>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grpSp>
        <p:nvGrpSpPr>
          <p:cNvPr id="2" name="Gruppo 11"/>
          <p:cNvGrpSpPr/>
          <p:nvPr userDrawn="1">
            <p:custDataLst>
              <p:tags r:id="rId1"/>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3"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custDataLst>
              <p:tags r:id="rId2"/>
            </p:custDataLst>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custDataLst>
              <p:tags r:id="rId3"/>
            </p:custDataLst>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custDataLst>
              <p:tags r:id="rId4"/>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6" name="Segnaposto piè di pagina 5"/>
          <p:cNvSpPr>
            <a:spLocks noGrp="1"/>
          </p:cNvSpPr>
          <p:nvPr>
            <p:ph type="ftr" sz="quarter" idx="11"/>
            <p:custDataLst>
              <p:tags r:id="rId5"/>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6"/>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custDataLst>
              <p:tags r:id="rId13"/>
            </p:custDataLst>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custDataLst>
              <p:tags r:id="rId14"/>
            </p:custDataLst>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custDataLst>
              <p:tags r:id="rId15"/>
            </p:custDataLst>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D6D509B5-D507-479E-B2E3-156B68F9CAC9}" type="datetimeFigureOut">
              <a:rPr lang="it-IT" smtClean="0">
                <a:solidFill>
                  <a:prstClr val="black">
                    <a:tint val="75000"/>
                  </a:prstClr>
                </a:solidFill>
                <a:latin typeface="Calibri"/>
              </a:rPr>
              <a:pPr fontAlgn="auto">
                <a:spcBef>
                  <a:spcPts val="0"/>
                </a:spcBef>
                <a:spcAft>
                  <a:spcPts val="0"/>
                </a:spcAft>
              </a:pPr>
              <a:t>11/02/2013</a:t>
            </a:fld>
            <a:endParaRPr lang="it-IT">
              <a:solidFill>
                <a:prstClr val="black">
                  <a:tint val="75000"/>
                </a:prstClr>
              </a:solidFill>
              <a:latin typeface="Calibri"/>
            </a:endParaRPr>
          </a:p>
        </p:txBody>
      </p:sp>
      <p:sp>
        <p:nvSpPr>
          <p:cNvPr id="5" name="Segnaposto piè di pagina 4"/>
          <p:cNvSpPr>
            <a:spLocks noGrp="1"/>
          </p:cNvSpPr>
          <p:nvPr>
            <p:ph type="ftr" sz="quarter" idx="3"/>
            <p:custDataLst>
              <p:tags r:id="rId16"/>
            </p:custDataLst>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it-IT">
              <a:solidFill>
                <a:prstClr val="black">
                  <a:tint val="75000"/>
                </a:prstClr>
              </a:solidFill>
              <a:latin typeface="Calibri"/>
            </a:endParaRPr>
          </a:p>
        </p:txBody>
      </p:sp>
      <p:sp>
        <p:nvSpPr>
          <p:cNvPr id="6" name="Segnaposto numero diapositiva 5"/>
          <p:cNvSpPr>
            <a:spLocks noGrp="1"/>
          </p:cNvSpPr>
          <p:nvPr>
            <p:ph type="sldNum" sz="quarter" idx="4"/>
            <p:custDataLst>
              <p:tags r:id="rId17"/>
            </p:custDataLst>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A3AE70B2-120C-4388-BE3C-A1A7BFA7FFA4}" type="slidenum">
              <a:rPr lang="it-IT" smtClean="0">
                <a:solidFill>
                  <a:prstClr val="black">
                    <a:tint val="75000"/>
                  </a:prstClr>
                </a:solidFill>
                <a:latin typeface="Calibri"/>
              </a:rPr>
              <a:pPr fontAlgn="auto">
                <a:spcBef>
                  <a:spcPts val="0"/>
                </a:spcBef>
                <a:spcAft>
                  <a:spcPts val="0"/>
                </a:spcAft>
              </a:pPr>
              <a:t>‹N›</a:t>
            </a:fld>
            <a:endParaRPr lang="it-IT">
              <a:solidFill>
                <a:prstClr val="black">
                  <a:tint val="75000"/>
                </a:prstClr>
              </a:solidFill>
              <a:latin typeface="Calibri"/>
            </a:endParaRPr>
          </a:p>
        </p:txBody>
      </p:sp>
      <p:grpSp>
        <p:nvGrpSpPr>
          <p:cNvPr id="7" name="Gruppo 6"/>
          <p:cNvGrpSpPr/>
          <p:nvPr userDrawn="1">
            <p:custDataLst>
              <p:tags r:id="rId18"/>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19"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5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a:xfrm>
            <a:off x="1371600" y="3068960"/>
            <a:ext cx="6400800" cy="2569840"/>
          </a:xfrm>
        </p:spPr>
        <p:txBody>
          <a:bodyPr>
            <a:normAutofit fontScale="92500"/>
          </a:bodyPr>
          <a:lstStyle/>
          <a:p>
            <a:r>
              <a:rPr lang="it-IT" sz="4000" b="1" dirty="0" smtClean="0"/>
              <a:t>SERIT</a:t>
            </a:r>
            <a:endParaRPr lang="it-IT" b="1" dirty="0" smtClean="0"/>
          </a:p>
          <a:p>
            <a:r>
              <a:rPr lang="it-IT" dirty="0" smtClean="0"/>
              <a:t>Contributo per la preparazione di HORIZON 2020</a:t>
            </a:r>
          </a:p>
          <a:p>
            <a:r>
              <a:rPr lang="it-IT" dirty="0" smtClean="0"/>
              <a:t>Cultural Heritage and Built Environment</a:t>
            </a:r>
          </a:p>
          <a:p>
            <a:r>
              <a:rPr lang="it-IT" sz="1700" dirty="0" smtClean="0"/>
              <a:t>Francesco Soldovieri, Laura Moltedo</a:t>
            </a:r>
          </a:p>
          <a:p>
            <a:endParaRPr lang="it-IT"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solidFill>
                  <a:srgbClr val="FF0000"/>
                </a:solidFill>
              </a:rPr>
              <a:t>Introduction</a:t>
            </a:r>
            <a:endParaRPr lang="it-IT" dirty="0">
              <a:solidFill>
                <a:srgbClr val="FF0000"/>
              </a:solidFill>
            </a:endParaRPr>
          </a:p>
        </p:txBody>
      </p:sp>
      <p:sp>
        <p:nvSpPr>
          <p:cNvPr id="3" name="Segnaposto contenuto 2"/>
          <p:cNvSpPr>
            <a:spLocks noGrp="1"/>
          </p:cNvSpPr>
          <p:nvPr>
            <p:ph idx="1"/>
          </p:nvPr>
        </p:nvSpPr>
        <p:spPr/>
        <p:txBody>
          <a:bodyPr>
            <a:noAutofit/>
          </a:bodyPr>
          <a:lstStyle/>
          <a:p>
            <a:pPr marL="0" indent="0" algn="just">
              <a:buNone/>
            </a:pPr>
            <a:r>
              <a:rPr lang="it-IT" sz="2200" i="1" dirty="0" smtClean="0">
                <a:solidFill>
                  <a:schemeClr val="bg1">
                    <a:lumMod val="65000"/>
                  </a:schemeClr>
                </a:solidFill>
              </a:rPr>
              <a:t> H2020, Cultural Heritage:</a:t>
            </a:r>
            <a:r>
              <a:rPr lang="it-IT" sz="2200" i="1" dirty="0">
                <a:solidFill>
                  <a:schemeClr val="bg1">
                    <a:lumMod val="65000"/>
                  </a:schemeClr>
                </a:solidFill>
              </a:rPr>
              <a:t> </a:t>
            </a:r>
            <a:r>
              <a:rPr lang="en-US" sz="2200" dirty="0">
                <a:solidFill>
                  <a:schemeClr val="bg1">
                    <a:lumMod val="65000"/>
                  </a:schemeClr>
                </a:solidFill>
              </a:rPr>
              <a:t>The aim of this activity is to provide knowledge and innovative solutions, through adaptation and mitigation strategies, methodologies, technologies, products and services for the preservation and management of tangible cultural heritage in Europe at risk from climate change</a:t>
            </a:r>
            <a:r>
              <a:rPr lang="en-US" sz="2200" dirty="0" smtClean="0">
                <a:solidFill>
                  <a:schemeClr val="bg1">
                    <a:lumMod val="65000"/>
                  </a:schemeClr>
                </a:solidFill>
              </a:rPr>
              <a:t>.</a:t>
            </a:r>
            <a:endParaRPr lang="it-IT" sz="2200" dirty="0">
              <a:solidFill>
                <a:schemeClr val="bg1">
                  <a:lumMod val="65000"/>
                </a:schemeClr>
              </a:solidFill>
            </a:endParaRPr>
          </a:p>
          <a:p>
            <a:pPr marL="0" indent="0">
              <a:buNone/>
            </a:pPr>
            <a:endParaRPr lang="en-US" sz="2000" i="1" dirty="0" smtClean="0">
              <a:solidFill>
                <a:schemeClr val="bg1">
                  <a:lumMod val="65000"/>
                </a:schemeClr>
              </a:solidFill>
            </a:endParaRPr>
          </a:p>
          <a:p>
            <a:pPr marL="0" indent="0">
              <a:buNone/>
            </a:pPr>
            <a:r>
              <a:rPr lang="en-US" sz="2000" i="1" dirty="0" smtClean="0">
                <a:solidFill>
                  <a:schemeClr val="bg1">
                    <a:lumMod val="65000"/>
                  </a:schemeClr>
                </a:solidFill>
              </a:rPr>
              <a:t>5.6.1</a:t>
            </a:r>
            <a:r>
              <a:rPr lang="en-US" sz="2000" i="1" dirty="0">
                <a:solidFill>
                  <a:schemeClr val="bg1">
                    <a:lumMod val="65000"/>
                  </a:schemeClr>
                </a:solidFill>
              </a:rPr>
              <a:t>. Identifying resilience levels via observations, monitoring and </a:t>
            </a:r>
            <a:r>
              <a:rPr lang="en-US" sz="2000" i="1" dirty="0" err="1" smtClean="0">
                <a:solidFill>
                  <a:schemeClr val="bg1">
                    <a:lumMod val="65000"/>
                  </a:schemeClr>
                </a:solidFill>
              </a:rPr>
              <a:t>modelling</a:t>
            </a:r>
            <a:endParaRPr lang="en-US" sz="2000" i="1" dirty="0" smtClean="0">
              <a:solidFill>
                <a:schemeClr val="bg1">
                  <a:lumMod val="65000"/>
                </a:schemeClr>
              </a:solidFill>
            </a:endParaRPr>
          </a:p>
          <a:p>
            <a:pPr marL="0" indent="0">
              <a:buNone/>
            </a:pPr>
            <a:r>
              <a:rPr lang="en-US" sz="2000" i="1" dirty="0" smtClean="0">
                <a:solidFill>
                  <a:schemeClr val="bg1">
                    <a:lumMod val="65000"/>
                  </a:schemeClr>
                </a:solidFill>
              </a:rPr>
              <a:t>5.6.2 </a:t>
            </a:r>
            <a:r>
              <a:rPr lang="en-US" sz="2000" i="1" dirty="0">
                <a:solidFill>
                  <a:schemeClr val="bg1">
                    <a:lumMod val="65000"/>
                  </a:schemeClr>
                </a:solidFill>
              </a:rPr>
              <a:t>Providing for a better understanding on how communities perceive and respond to </a:t>
            </a:r>
            <a:r>
              <a:rPr lang="en-US" sz="2000" i="1" dirty="0" smtClean="0">
                <a:solidFill>
                  <a:schemeClr val="bg1">
                    <a:lumMod val="65000"/>
                  </a:schemeClr>
                </a:solidFill>
              </a:rPr>
              <a:t>climate change </a:t>
            </a:r>
            <a:r>
              <a:rPr lang="en-US" sz="2000" i="1" dirty="0">
                <a:solidFill>
                  <a:schemeClr val="bg1">
                    <a:lumMod val="65000"/>
                  </a:schemeClr>
                </a:solidFill>
              </a:rPr>
              <a:t>and seismic and volcanic </a:t>
            </a:r>
            <a:r>
              <a:rPr lang="en-US" sz="2000" i="1" dirty="0" smtClean="0">
                <a:solidFill>
                  <a:schemeClr val="bg1">
                    <a:lumMod val="65000"/>
                  </a:schemeClr>
                </a:solidFill>
              </a:rPr>
              <a:t>hazards</a:t>
            </a:r>
          </a:p>
          <a:p>
            <a:pPr marL="0" indent="0">
              <a:buNone/>
            </a:pPr>
            <a:endParaRPr lang="en-US" sz="2000" i="1" dirty="0" smtClean="0">
              <a:solidFill>
                <a:schemeClr val="bg1">
                  <a:lumMod val="65000"/>
                </a:schemeClr>
              </a:solidFill>
            </a:endParaRPr>
          </a:p>
          <a:p>
            <a:pPr marL="0" indent="0">
              <a:buNone/>
            </a:pPr>
            <a:r>
              <a:rPr lang="en-US" sz="2200" b="1" dirty="0" smtClean="0">
                <a:solidFill>
                  <a:schemeClr val="bg1">
                    <a:lumMod val="65000"/>
                  </a:schemeClr>
                </a:solidFill>
              </a:rPr>
              <a:t>Keywords: Monitoring, damage assessment, modeling, resilience strategies, Integrated approach for management and preservation of CH  </a:t>
            </a:r>
          </a:p>
          <a:p>
            <a:pPr marL="0" indent="0">
              <a:buNone/>
            </a:pPr>
            <a:endParaRPr lang="it-IT" sz="2200" dirty="0">
              <a:solidFill>
                <a:schemeClr val="bg1">
                  <a:lumMod val="6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What</a:t>
            </a:r>
            <a:r>
              <a:rPr lang="it-IT" dirty="0" smtClean="0">
                <a:solidFill>
                  <a:srgbClr val="FF0000"/>
                </a:solidFill>
              </a:rPr>
              <a:t> </a:t>
            </a:r>
            <a:r>
              <a:rPr lang="it-IT" dirty="0" err="1" smtClean="0">
                <a:solidFill>
                  <a:srgbClr val="FF0000"/>
                </a:solidFill>
              </a:rPr>
              <a:t>we</a:t>
            </a:r>
            <a:r>
              <a:rPr lang="it-IT" dirty="0" smtClean="0">
                <a:solidFill>
                  <a:srgbClr val="FF0000"/>
                </a:solidFill>
              </a:rPr>
              <a:t> </a:t>
            </a:r>
            <a:r>
              <a:rPr lang="it-IT" dirty="0" err="1" smtClean="0">
                <a:solidFill>
                  <a:srgbClr val="FF0000"/>
                </a:solidFill>
              </a:rPr>
              <a:t>Need</a:t>
            </a:r>
            <a:r>
              <a:rPr lang="it-IT" dirty="0" smtClean="0">
                <a:solidFill>
                  <a:srgbClr val="FF0000"/>
                </a:solidFill>
              </a:rPr>
              <a:t> </a:t>
            </a:r>
            <a:endParaRPr lang="it-IT" dirty="0">
              <a:solidFill>
                <a:srgbClr val="FF0000"/>
              </a:solidFill>
            </a:endParaRPr>
          </a:p>
        </p:txBody>
      </p:sp>
      <p:sp>
        <p:nvSpPr>
          <p:cNvPr id="3" name="Segnaposto contenuto 2"/>
          <p:cNvSpPr>
            <a:spLocks noGrp="1"/>
          </p:cNvSpPr>
          <p:nvPr>
            <p:ph idx="1"/>
          </p:nvPr>
        </p:nvSpPr>
        <p:spPr>
          <a:xfrm>
            <a:off x="0" y="1600200"/>
            <a:ext cx="9144000" cy="4525963"/>
          </a:xfrm>
        </p:spPr>
        <p:txBody>
          <a:bodyPr vert="horz" lIns="91440" tIns="45720" rIns="91440" bIns="45720" rtlCol="0">
            <a:noAutofit/>
          </a:bodyPr>
          <a:lstStyle/>
          <a:p>
            <a:pPr marL="0" indent="0">
              <a:buNone/>
            </a:pPr>
            <a:endParaRPr lang="en-US" sz="2200" dirty="0" smtClean="0">
              <a:solidFill>
                <a:schemeClr val="tx1">
                  <a:lumMod val="50000"/>
                  <a:lumOff val="50000"/>
                </a:schemeClr>
              </a:solidFill>
            </a:endParaRPr>
          </a:p>
          <a:p>
            <a:pPr marL="0" indent="0">
              <a:buNone/>
            </a:pPr>
            <a:r>
              <a:rPr lang="en-US" sz="2200" dirty="0" smtClean="0">
                <a:solidFill>
                  <a:schemeClr val="tx1">
                    <a:lumMod val="50000"/>
                    <a:lumOff val="50000"/>
                  </a:schemeClr>
                </a:solidFill>
              </a:rPr>
              <a:t>To </a:t>
            </a:r>
            <a:r>
              <a:rPr lang="en-US" sz="2200" dirty="0">
                <a:solidFill>
                  <a:schemeClr val="tx1">
                    <a:lumMod val="50000"/>
                    <a:lumOff val="50000"/>
                  </a:schemeClr>
                </a:solidFill>
              </a:rPr>
              <a:t>ensure </a:t>
            </a:r>
            <a:r>
              <a:rPr lang="en-US" sz="2200" b="1" dirty="0" smtClean="0">
                <a:solidFill>
                  <a:schemeClr val="tx1">
                    <a:lumMod val="50000"/>
                    <a:lumOff val="50000"/>
                  </a:schemeClr>
                </a:solidFill>
              </a:rPr>
              <a:t>cultural </a:t>
            </a:r>
            <a:r>
              <a:rPr lang="en-US" sz="2200" b="1" dirty="0">
                <a:solidFill>
                  <a:schemeClr val="tx1">
                    <a:lumMod val="50000"/>
                    <a:lumOff val="50000"/>
                  </a:schemeClr>
                </a:solidFill>
              </a:rPr>
              <a:t>heritage and </a:t>
            </a:r>
            <a:r>
              <a:rPr lang="en-US" sz="2200" b="1" dirty="0" smtClean="0">
                <a:solidFill>
                  <a:schemeClr val="tx1">
                    <a:lumMod val="50000"/>
                    <a:lumOff val="50000"/>
                  </a:schemeClr>
                </a:solidFill>
              </a:rPr>
              <a:t>built </a:t>
            </a:r>
            <a:r>
              <a:rPr lang="en-US" sz="2200" b="1" dirty="0">
                <a:solidFill>
                  <a:schemeClr val="tx1">
                    <a:lumMod val="50000"/>
                    <a:lumOff val="50000"/>
                  </a:schemeClr>
                </a:solidFill>
              </a:rPr>
              <a:t>environment</a:t>
            </a:r>
            <a:r>
              <a:rPr lang="en-US" sz="2200" dirty="0">
                <a:solidFill>
                  <a:schemeClr val="tx1">
                    <a:lumMod val="50000"/>
                    <a:lumOff val="50000"/>
                  </a:schemeClr>
                </a:solidFill>
              </a:rPr>
              <a:t> has  a  tremendous social and cultural </a:t>
            </a:r>
            <a:r>
              <a:rPr lang="en-US" sz="2200" dirty="0" smtClean="0">
                <a:solidFill>
                  <a:schemeClr val="tx1">
                    <a:lumMod val="50000"/>
                    <a:lumOff val="50000"/>
                  </a:schemeClr>
                </a:solidFill>
              </a:rPr>
              <a:t>impact ( </a:t>
            </a:r>
            <a:r>
              <a:rPr lang="en-US" sz="2200" dirty="0">
                <a:solidFill>
                  <a:schemeClr val="tx1">
                    <a:lumMod val="50000"/>
                    <a:lumOff val="50000"/>
                  </a:schemeClr>
                </a:solidFill>
              </a:rPr>
              <a:t>earthquakes  in </a:t>
            </a:r>
            <a:r>
              <a:rPr lang="en-US" sz="2200" dirty="0" err="1">
                <a:solidFill>
                  <a:schemeClr val="tx1">
                    <a:lumMod val="50000"/>
                    <a:lumOff val="50000"/>
                  </a:schemeClr>
                </a:solidFill>
              </a:rPr>
              <a:t>Abruzzo</a:t>
            </a:r>
            <a:r>
              <a:rPr lang="en-US" sz="2200" dirty="0">
                <a:solidFill>
                  <a:schemeClr val="tx1">
                    <a:lumMod val="50000"/>
                    <a:lumOff val="50000"/>
                  </a:schemeClr>
                </a:solidFill>
              </a:rPr>
              <a:t> (2009) and in Emilia Romagna (2012 </a:t>
            </a:r>
            <a:r>
              <a:rPr lang="en-US" sz="2200" dirty="0" smtClean="0">
                <a:solidFill>
                  <a:schemeClr val="tx1">
                    <a:lumMod val="50000"/>
                    <a:lumOff val="50000"/>
                  </a:schemeClr>
                </a:solidFill>
              </a:rPr>
              <a:t>) and </a:t>
            </a:r>
            <a:r>
              <a:rPr lang="en-US" sz="2200" dirty="0" err="1" smtClean="0">
                <a:solidFill>
                  <a:schemeClr val="tx1">
                    <a:lumMod val="50000"/>
                    <a:lumOff val="50000"/>
                  </a:schemeClr>
                </a:solidFill>
              </a:rPr>
              <a:t>Pompei</a:t>
            </a:r>
            <a:r>
              <a:rPr lang="en-US" sz="2200" dirty="0" smtClean="0">
                <a:solidFill>
                  <a:schemeClr val="tx1">
                    <a:lumMod val="50000"/>
                    <a:lumOff val="50000"/>
                  </a:schemeClr>
                </a:solidFill>
              </a:rPr>
              <a:t> collapses,…)</a:t>
            </a:r>
          </a:p>
          <a:p>
            <a:pPr marL="0" indent="0">
              <a:buNone/>
            </a:pPr>
            <a:r>
              <a:rPr lang="en-US" sz="2200" dirty="0" smtClean="0">
                <a:solidFill>
                  <a:schemeClr val="tx1">
                    <a:lumMod val="50000"/>
                    <a:lumOff val="50000"/>
                  </a:schemeClr>
                </a:solidFill>
              </a:rPr>
              <a:t>This need </a:t>
            </a:r>
            <a:r>
              <a:rPr lang="en-US" sz="2200" dirty="0">
                <a:solidFill>
                  <a:schemeClr val="tx1">
                    <a:lumMod val="50000"/>
                    <a:lumOff val="50000"/>
                  </a:schemeClr>
                </a:solidFill>
              </a:rPr>
              <a:t>has an ambivalent </a:t>
            </a:r>
            <a:r>
              <a:rPr lang="en-US" sz="2200" dirty="0" smtClean="0">
                <a:solidFill>
                  <a:schemeClr val="tx1">
                    <a:lumMod val="50000"/>
                    <a:lumOff val="50000"/>
                  </a:schemeClr>
                </a:solidFill>
              </a:rPr>
              <a:t>character:</a:t>
            </a:r>
          </a:p>
          <a:p>
            <a:pPr>
              <a:buFontTx/>
              <a:buChar char="-"/>
            </a:pPr>
            <a:r>
              <a:rPr lang="en-US" sz="2200" dirty="0" smtClean="0">
                <a:solidFill>
                  <a:schemeClr val="tx1">
                    <a:lumMod val="50000"/>
                    <a:lumOff val="50000"/>
                  </a:schemeClr>
                </a:solidFill>
              </a:rPr>
              <a:t>the </a:t>
            </a:r>
            <a:r>
              <a:rPr lang="en-US" sz="2200" b="1" dirty="0">
                <a:solidFill>
                  <a:schemeClr val="tx1">
                    <a:lumMod val="50000"/>
                    <a:lumOff val="50000"/>
                  </a:schemeClr>
                </a:solidFill>
              </a:rPr>
              <a:t>Safety</a:t>
            </a:r>
            <a:r>
              <a:rPr lang="en-US" sz="2200" dirty="0">
                <a:solidFill>
                  <a:schemeClr val="tx1">
                    <a:lumMod val="50000"/>
                    <a:lumOff val="50000"/>
                  </a:schemeClr>
                </a:solidFill>
              </a:rPr>
              <a:t>, with reference to the risk associated with environmental changes and natural disasters</a:t>
            </a:r>
            <a:r>
              <a:rPr lang="en-US" sz="2200" dirty="0" smtClean="0">
                <a:solidFill>
                  <a:schemeClr val="tx1">
                    <a:lumMod val="50000"/>
                    <a:lumOff val="50000"/>
                  </a:schemeClr>
                </a:solidFill>
              </a:rPr>
              <a:t>,</a:t>
            </a:r>
          </a:p>
          <a:p>
            <a:pPr>
              <a:buFontTx/>
              <a:buChar char="-"/>
            </a:pPr>
            <a:r>
              <a:rPr lang="en-US" sz="2200" dirty="0" smtClean="0">
                <a:solidFill>
                  <a:schemeClr val="tx1">
                    <a:lumMod val="50000"/>
                    <a:lumOff val="50000"/>
                  </a:schemeClr>
                </a:solidFill>
              </a:rPr>
              <a:t>the </a:t>
            </a:r>
            <a:r>
              <a:rPr lang="en-US" sz="2200" b="1" dirty="0">
                <a:solidFill>
                  <a:schemeClr val="tx1">
                    <a:lumMod val="50000"/>
                    <a:lumOff val="50000"/>
                  </a:schemeClr>
                </a:solidFill>
              </a:rPr>
              <a:t>Security,</a:t>
            </a:r>
            <a:r>
              <a:rPr lang="en-US" sz="2200" dirty="0">
                <a:solidFill>
                  <a:schemeClr val="tx1">
                    <a:lumMod val="50000"/>
                    <a:lumOff val="50000"/>
                  </a:schemeClr>
                </a:solidFill>
              </a:rPr>
              <a:t> with respect to damages due to human acts and, in particular, to criminal and terrorist events. </a:t>
            </a:r>
            <a:endParaRPr lang="en-US" sz="2200" dirty="0" smtClean="0">
              <a:solidFill>
                <a:schemeClr val="tx1">
                  <a:lumMod val="50000"/>
                  <a:lumOff val="50000"/>
                </a:schemeClr>
              </a:solidFill>
            </a:endParaRPr>
          </a:p>
          <a:p>
            <a:pPr marL="0" indent="0">
              <a:buNone/>
            </a:pPr>
            <a:endParaRPr lang="en-US" sz="2200" dirty="0" smtClean="0">
              <a:solidFill>
                <a:schemeClr val="tx1">
                  <a:lumMod val="50000"/>
                  <a:lumOff val="50000"/>
                </a:schemeClr>
              </a:solidFill>
            </a:endParaRPr>
          </a:p>
          <a:p>
            <a:pPr marL="0" indent="0">
              <a:buNone/>
            </a:pPr>
            <a:r>
              <a:rPr lang="en-US" sz="2200" dirty="0" smtClean="0">
                <a:solidFill>
                  <a:schemeClr val="tx1">
                    <a:lumMod val="50000"/>
                    <a:lumOff val="50000"/>
                  </a:schemeClr>
                </a:solidFill>
              </a:rPr>
              <a:t>The </a:t>
            </a:r>
            <a:r>
              <a:rPr lang="en-US" sz="2200" dirty="0">
                <a:solidFill>
                  <a:schemeClr val="tx1">
                    <a:lumMod val="50000"/>
                    <a:lumOff val="50000"/>
                  </a:schemeClr>
                </a:solidFill>
              </a:rPr>
              <a:t>fruition of cultural heritage </a:t>
            </a:r>
            <a:r>
              <a:rPr lang="en-US" sz="2200" dirty="0" smtClean="0">
                <a:solidFill>
                  <a:schemeClr val="tx1">
                    <a:lumMod val="50000"/>
                    <a:lumOff val="50000"/>
                  </a:schemeClr>
                </a:solidFill>
              </a:rPr>
              <a:t>also asks </a:t>
            </a:r>
            <a:r>
              <a:rPr lang="en-US" sz="2200" dirty="0">
                <a:solidFill>
                  <a:schemeClr val="tx1">
                    <a:lumMod val="50000"/>
                    <a:lumOff val="50000"/>
                  </a:schemeClr>
                </a:solidFill>
              </a:rPr>
              <a:t>for </a:t>
            </a:r>
            <a:r>
              <a:rPr lang="en-US" sz="2200" b="1" dirty="0">
                <a:solidFill>
                  <a:schemeClr val="tx1">
                    <a:lumMod val="50000"/>
                    <a:lumOff val="50000"/>
                  </a:schemeClr>
                </a:solidFill>
              </a:rPr>
              <a:t>Safety</a:t>
            </a:r>
            <a:r>
              <a:rPr lang="en-US" sz="2200" dirty="0">
                <a:solidFill>
                  <a:schemeClr val="tx1">
                    <a:lumMod val="50000"/>
                    <a:lumOff val="50000"/>
                  </a:schemeClr>
                </a:solidFill>
              </a:rPr>
              <a:t> conditions </a:t>
            </a:r>
            <a:r>
              <a:rPr lang="en-US" sz="2200" dirty="0" smtClean="0">
                <a:solidFill>
                  <a:schemeClr val="tx1">
                    <a:lumMod val="50000"/>
                    <a:lumOff val="50000"/>
                  </a:schemeClr>
                </a:solidFill>
              </a:rPr>
              <a:t>of the </a:t>
            </a:r>
            <a:r>
              <a:rPr lang="en-US" sz="2200" b="1" dirty="0">
                <a:solidFill>
                  <a:schemeClr val="tx1">
                    <a:lumMod val="50000"/>
                    <a:lumOff val="50000"/>
                  </a:schemeClr>
                </a:solidFill>
              </a:rPr>
              <a:t>users</a:t>
            </a:r>
            <a:r>
              <a:rPr lang="en-US" sz="2200" dirty="0">
                <a:solidFill>
                  <a:schemeClr val="tx1">
                    <a:lumMod val="50000"/>
                    <a:lumOff val="50000"/>
                  </a:schemeClr>
                </a:solidFill>
              </a:rPr>
              <a:t> as, for example, visitors of a museum or an archaeological site</a:t>
            </a:r>
            <a:r>
              <a:rPr lang="en-US" sz="2200" dirty="0" smtClean="0">
                <a:solidFill>
                  <a:schemeClr val="tx1">
                    <a:lumMod val="50000"/>
                    <a:lumOff val="50000"/>
                  </a:schemeClr>
                </a:solidFill>
              </a:rPr>
              <a:t>.</a:t>
            </a:r>
          </a:p>
          <a:p>
            <a:endParaRPr lang="en-US" sz="2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Technological</a:t>
            </a:r>
            <a:r>
              <a:rPr lang="it-IT" dirty="0" smtClean="0">
                <a:solidFill>
                  <a:srgbClr val="FF0000"/>
                </a:solidFill>
              </a:rPr>
              <a:t> </a:t>
            </a:r>
            <a:r>
              <a:rPr lang="it-IT" dirty="0" err="1" smtClean="0">
                <a:solidFill>
                  <a:srgbClr val="FF0000"/>
                </a:solidFill>
              </a:rPr>
              <a:t>needs</a:t>
            </a:r>
            <a:endParaRPr lang="en-US" dirty="0">
              <a:solidFill>
                <a:srgbClr val="FF0000"/>
              </a:solidFill>
            </a:endParaRPr>
          </a:p>
        </p:txBody>
      </p:sp>
      <p:sp>
        <p:nvSpPr>
          <p:cNvPr id="3" name="Segnaposto contenuto 2"/>
          <p:cNvSpPr>
            <a:spLocks noGrp="1"/>
          </p:cNvSpPr>
          <p:nvPr>
            <p:ph idx="1"/>
          </p:nvPr>
        </p:nvSpPr>
        <p:spPr>
          <a:xfrm>
            <a:off x="179512" y="1600200"/>
            <a:ext cx="8856984" cy="4525963"/>
          </a:xfrm>
        </p:spPr>
        <p:txBody>
          <a:bodyPr>
            <a:normAutofit fontScale="77500" lnSpcReduction="20000"/>
          </a:bodyPr>
          <a:lstStyle/>
          <a:p>
            <a:r>
              <a:rPr lang="en-US" dirty="0" smtClean="0">
                <a:solidFill>
                  <a:schemeClr val="tx1">
                    <a:lumMod val="50000"/>
                    <a:lumOff val="50000"/>
                  </a:schemeClr>
                </a:solidFill>
              </a:rPr>
              <a:t>General requirements  </a:t>
            </a:r>
          </a:p>
          <a:p>
            <a:pPr marL="0" indent="0">
              <a:buNone/>
            </a:pPr>
            <a:r>
              <a:rPr lang="en-US" b="1" dirty="0">
                <a:solidFill>
                  <a:schemeClr val="tx1">
                    <a:lumMod val="50000"/>
                    <a:lumOff val="50000"/>
                  </a:schemeClr>
                </a:solidFill>
              </a:rPr>
              <a:t>T</a:t>
            </a:r>
            <a:r>
              <a:rPr lang="en-US" b="1" dirty="0" smtClean="0">
                <a:solidFill>
                  <a:schemeClr val="tx1">
                    <a:lumMod val="50000"/>
                    <a:lumOff val="50000"/>
                  </a:schemeClr>
                </a:solidFill>
              </a:rPr>
              <a:t>o </a:t>
            </a:r>
            <a:r>
              <a:rPr lang="en-US" b="1" dirty="0">
                <a:solidFill>
                  <a:schemeClr val="tx1">
                    <a:lumMod val="50000"/>
                    <a:lumOff val="50000"/>
                  </a:schemeClr>
                </a:solidFill>
              </a:rPr>
              <a:t>account for both the heterogeneity of environmental </a:t>
            </a:r>
            <a:r>
              <a:rPr lang="en-US" b="1" dirty="0" smtClean="0">
                <a:solidFill>
                  <a:schemeClr val="tx1">
                    <a:lumMod val="50000"/>
                    <a:lumOff val="50000"/>
                  </a:schemeClr>
                </a:solidFill>
              </a:rPr>
              <a:t>hazards </a:t>
            </a:r>
            <a:r>
              <a:rPr lang="en-US" b="1" dirty="0">
                <a:solidFill>
                  <a:schemeClr val="tx1">
                    <a:lumMod val="50000"/>
                    <a:lumOff val="50000"/>
                  </a:schemeClr>
                </a:solidFill>
              </a:rPr>
              <a:t>and human </a:t>
            </a:r>
            <a:r>
              <a:rPr lang="en-US" b="1" dirty="0" smtClean="0">
                <a:solidFill>
                  <a:schemeClr val="tx1">
                    <a:lumMod val="50000"/>
                    <a:lumOff val="50000"/>
                  </a:schemeClr>
                </a:solidFill>
              </a:rPr>
              <a:t>factors and to </a:t>
            </a:r>
            <a:r>
              <a:rPr lang="en-US" b="1" dirty="0">
                <a:solidFill>
                  <a:schemeClr val="tx1">
                    <a:lumMod val="50000"/>
                    <a:lumOff val="50000"/>
                  </a:schemeClr>
                </a:solidFill>
              </a:rPr>
              <a:t>provide </a:t>
            </a:r>
            <a:r>
              <a:rPr lang="en-US" b="1" dirty="0" smtClean="0">
                <a:solidFill>
                  <a:schemeClr val="tx1">
                    <a:lumMod val="50000"/>
                    <a:lumOff val="50000"/>
                  </a:schemeClr>
                </a:solidFill>
              </a:rPr>
              <a:t>the </a:t>
            </a:r>
            <a:r>
              <a:rPr lang="en-US" b="1" dirty="0">
                <a:solidFill>
                  <a:schemeClr val="tx1">
                    <a:lumMod val="50000"/>
                    <a:lumOff val="50000"/>
                  </a:schemeClr>
                </a:solidFill>
              </a:rPr>
              <a:t>impact </a:t>
            </a:r>
            <a:r>
              <a:rPr lang="en-US" b="1" dirty="0" smtClean="0">
                <a:solidFill>
                  <a:schemeClr val="tx1">
                    <a:lumMod val="50000"/>
                    <a:lumOff val="50000"/>
                  </a:schemeClr>
                </a:solidFill>
              </a:rPr>
              <a:t>of the solutions/tools in </a:t>
            </a:r>
            <a:r>
              <a:rPr lang="en-US" b="1" dirty="0">
                <a:solidFill>
                  <a:schemeClr val="tx1">
                    <a:lumMod val="50000"/>
                    <a:lumOff val="50000"/>
                  </a:schemeClr>
                </a:solidFill>
              </a:rPr>
              <a:t>all the different life phases of the cultural heritage and built </a:t>
            </a:r>
            <a:r>
              <a:rPr lang="en-US" b="1" dirty="0" smtClean="0">
                <a:solidFill>
                  <a:schemeClr val="tx1">
                    <a:lumMod val="50000"/>
                    <a:lumOff val="50000"/>
                  </a:schemeClr>
                </a:solidFill>
              </a:rPr>
              <a:t>environment </a:t>
            </a:r>
          </a:p>
          <a:p>
            <a:endParaRPr lang="en-US" dirty="0">
              <a:solidFill>
                <a:schemeClr val="tx1">
                  <a:lumMod val="50000"/>
                  <a:lumOff val="50000"/>
                </a:schemeClr>
              </a:solidFill>
            </a:endParaRPr>
          </a:p>
          <a:p>
            <a:r>
              <a:rPr lang="en-US" dirty="0" smtClean="0">
                <a:solidFill>
                  <a:schemeClr val="tx1">
                    <a:lumMod val="50000"/>
                    <a:lumOff val="50000"/>
                  </a:schemeClr>
                </a:solidFill>
              </a:rPr>
              <a:t>Main needs </a:t>
            </a:r>
          </a:p>
          <a:p>
            <a:pPr marL="0" indent="0">
              <a:buNone/>
            </a:pPr>
            <a:r>
              <a:rPr lang="en-US" sz="3100" b="1" dirty="0" smtClean="0">
                <a:solidFill>
                  <a:schemeClr val="tx1">
                    <a:lumMod val="50000"/>
                    <a:lumOff val="50000"/>
                  </a:schemeClr>
                </a:solidFill>
              </a:rPr>
              <a:t>Development </a:t>
            </a:r>
            <a:r>
              <a:rPr lang="en-US" sz="3100" b="1" dirty="0">
                <a:solidFill>
                  <a:schemeClr val="tx1">
                    <a:lumMod val="50000"/>
                    <a:lumOff val="50000"/>
                  </a:schemeClr>
                </a:solidFill>
              </a:rPr>
              <a:t>and use of the observation and </a:t>
            </a:r>
            <a:r>
              <a:rPr lang="en-US" sz="3100" b="1" dirty="0" smtClean="0">
                <a:solidFill>
                  <a:schemeClr val="tx1">
                    <a:lumMod val="50000"/>
                    <a:lumOff val="50000"/>
                  </a:schemeClr>
                </a:solidFill>
              </a:rPr>
              <a:t>sensing</a:t>
            </a:r>
            <a:r>
              <a:rPr lang="en-US" sz="3100" b="1" dirty="0">
                <a:solidFill>
                  <a:schemeClr val="tx1">
                    <a:lumMod val="50000"/>
                    <a:lumOff val="50000"/>
                  </a:schemeClr>
                </a:solidFill>
              </a:rPr>
              <a:t> </a:t>
            </a:r>
            <a:r>
              <a:rPr lang="en-US" sz="3100" b="1" dirty="0" smtClean="0">
                <a:solidFill>
                  <a:schemeClr val="tx1">
                    <a:lumMod val="50000"/>
                    <a:lumOff val="50000"/>
                  </a:schemeClr>
                </a:solidFill>
              </a:rPr>
              <a:t>technologies in </a:t>
            </a:r>
            <a:r>
              <a:rPr lang="en-US" sz="3100" b="1" dirty="0">
                <a:solidFill>
                  <a:schemeClr val="tx1">
                    <a:lumMod val="50000"/>
                    <a:lumOff val="50000"/>
                  </a:schemeClr>
                </a:solidFill>
              </a:rPr>
              <a:t>order to ensure a </a:t>
            </a:r>
            <a:r>
              <a:rPr lang="en-US" sz="3100" b="1" dirty="0" smtClean="0">
                <a:solidFill>
                  <a:schemeClr val="tx1">
                    <a:lumMod val="50000"/>
                    <a:lumOff val="50000"/>
                  </a:schemeClr>
                </a:solidFill>
              </a:rPr>
              <a:t>long-term </a:t>
            </a:r>
            <a:r>
              <a:rPr lang="en-US" sz="3100" b="1" dirty="0">
                <a:solidFill>
                  <a:schemeClr val="tx1">
                    <a:lumMod val="50000"/>
                    <a:lumOff val="50000"/>
                  </a:schemeClr>
                </a:solidFill>
              </a:rPr>
              <a:t>monitoring of the cultural </a:t>
            </a:r>
            <a:r>
              <a:rPr lang="en-US" sz="3100" b="1" dirty="0" smtClean="0">
                <a:solidFill>
                  <a:schemeClr val="tx1">
                    <a:lumMod val="50000"/>
                    <a:lumOff val="50000"/>
                  </a:schemeClr>
                </a:solidFill>
              </a:rPr>
              <a:t>heritage</a:t>
            </a:r>
            <a:endParaRPr lang="en-US" sz="3100" dirty="0" smtClean="0">
              <a:solidFill>
                <a:schemeClr val="tx1">
                  <a:lumMod val="50000"/>
                  <a:lumOff val="50000"/>
                </a:schemeClr>
              </a:solidFill>
            </a:endParaRPr>
          </a:p>
          <a:p>
            <a:pPr marL="0" indent="0">
              <a:buNone/>
            </a:pPr>
            <a:r>
              <a:rPr lang="en-US" sz="3100" dirty="0">
                <a:solidFill>
                  <a:schemeClr val="tx1">
                    <a:lumMod val="50000"/>
                    <a:lumOff val="50000"/>
                  </a:schemeClr>
                </a:solidFill>
              </a:rPr>
              <a:t>	</a:t>
            </a:r>
            <a:endParaRPr lang="en-US" sz="3100" dirty="0" smtClean="0">
              <a:solidFill>
                <a:schemeClr val="tx1">
                  <a:lumMod val="50000"/>
                  <a:lumOff val="50000"/>
                </a:schemeClr>
              </a:solidFill>
            </a:endParaRPr>
          </a:p>
          <a:p>
            <a:pPr marL="0" indent="0">
              <a:buNone/>
            </a:pPr>
            <a:r>
              <a:rPr lang="en-US" sz="3100" b="1" dirty="0" smtClean="0">
                <a:solidFill>
                  <a:schemeClr val="tx1">
                    <a:lumMod val="50000"/>
                    <a:lumOff val="50000"/>
                  </a:schemeClr>
                </a:solidFill>
              </a:rPr>
              <a:t>Possibility </a:t>
            </a:r>
            <a:r>
              <a:rPr lang="en-US" sz="3100" b="1" dirty="0">
                <a:solidFill>
                  <a:schemeClr val="tx1">
                    <a:lumMod val="50000"/>
                    <a:lumOff val="50000"/>
                  </a:schemeClr>
                </a:solidFill>
              </a:rPr>
              <a:t>of a quick damage </a:t>
            </a:r>
            <a:r>
              <a:rPr lang="en-US" sz="3100" b="1" dirty="0" smtClean="0">
                <a:solidFill>
                  <a:schemeClr val="tx1">
                    <a:lumMod val="50000"/>
                    <a:lumOff val="50000"/>
                  </a:schemeClr>
                </a:solidFill>
              </a:rPr>
              <a:t>assessment that requires  the </a:t>
            </a:r>
            <a:r>
              <a:rPr lang="en-US" sz="3100" b="1" dirty="0">
                <a:solidFill>
                  <a:schemeClr val="tx1">
                    <a:lumMod val="50000"/>
                    <a:lumOff val="50000"/>
                  </a:schemeClr>
                </a:solidFill>
              </a:rPr>
              <a:t>development and use </a:t>
            </a:r>
            <a:r>
              <a:rPr lang="en-US" sz="3100" b="1" dirty="0" smtClean="0">
                <a:solidFill>
                  <a:schemeClr val="tx1">
                    <a:lumMod val="50000"/>
                    <a:lumOff val="50000"/>
                  </a:schemeClr>
                </a:solidFill>
              </a:rPr>
              <a:t>of fast operating sensing/observation technologies</a:t>
            </a:r>
            <a:endParaRPr lang="en-US" sz="3100" dirty="0">
              <a:solidFill>
                <a:schemeClr val="tx1">
                  <a:lumMod val="50000"/>
                  <a:lumOff val="50000"/>
                </a:schemeClr>
              </a:solidFill>
            </a:endParaRPr>
          </a:p>
          <a:p>
            <a:endParaRPr lang="en-US" dirty="0">
              <a:solidFill>
                <a:schemeClr val="tx1">
                  <a:lumMod val="50000"/>
                  <a:lumOff val="50000"/>
                </a:schemeClr>
              </a:solidFill>
            </a:endParaRPr>
          </a:p>
        </p:txBody>
      </p:sp>
    </p:spTree>
    <p:extLst>
      <p:ext uri="{BB962C8B-B14F-4D97-AF65-F5344CB8AC3E}">
        <p14:creationId xmlns:p14="http://schemas.microsoft.com/office/powerpoint/2010/main" xmlns="" val="3173701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Thematic</a:t>
            </a:r>
            <a:r>
              <a:rPr lang="it-IT" dirty="0" smtClean="0">
                <a:solidFill>
                  <a:srgbClr val="FF0000"/>
                </a:solidFill>
              </a:rPr>
              <a:t> of Work</a:t>
            </a:r>
            <a:endParaRPr lang="it-IT" dirty="0">
              <a:solidFill>
                <a:srgbClr val="FF0000"/>
              </a:solidFill>
            </a:endParaRPr>
          </a:p>
        </p:txBody>
      </p:sp>
      <p:sp>
        <p:nvSpPr>
          <p:cNvPr id="4" name="Segnaposto contenuto 2"/>
          <p:cNvSpPr>
            <a:spLocks noGrp="1"/>
          </p:cNvSpPr>
          <p:nvPr>
            <p:ph idx="1"/>
          </p:nvPr>
        </p:nvSpPr>
        <p:spPr>
          <a:xfrm>
            <a:off x="457200" y="1600200"/>
            <a:ext cx="8229600" cy="4525963"/>
          </a:xfrm>
        </p:spPr>
        <p:txBody>
          <a:bodyPr vert="horz" lIns="91440" tIns="45720" rIns="91440" bIns="45720" rtlCol="0">
            <a:noAutofit/>
          </a:bodyPr>
          <a:lstStyle/>
          <a:p>
            <a:pPr marL="0" lvl="0" indent="0">
              <a:buNone/>
            </a:pPr>
            <a:r>
              <a:rPr lang="en-US" sz="2800" b="1" dirty="0" smtClean="0">
                <a:solidFill>
                  <a:schemeClr val="tx1">
                    <a:lumMod val="50000"/>
                    <a:lumOff val="50000"/>
                  </a:schemeClr>
                </a:solidFill>
              </a:rPr>
              <a:t>Security </a:t>
            </a:r>
            <a:r>
              <a:rPr lang="en-US" sz="2800" b="1" dirty="0">
                <a:solidFill>
                  <a:schemeClr val="tx1">
                    <a:lumMod val="50000"/>
                    <a:lumOff val="50000"/>
                  </a:schemeClr>
                </a:solidFill>
              </a:rPr>
              <a:t>and sustainability of cultural heritage and built environment </a:t>
            </a:r>
            <a:endParaRPr lang="en-US" sz="2800" dirty="0">
              <a:solidFill>
                <a:schemeClr val="tx1">
                  <a:lumMod val="50000"/>
                  <a:lumOff val="50000"/>
                </a:schemeClr>
              </a:solidFill>
            </a:endParaRPr>
          </a:p>
          <a:p>
            <a:endParaRPr lang="en-US" sz="1200" dirty="0" smtClean="0">
              <a:solidFill>
                <a:schemeClr val="tx1">
                  <a:lumMod val="50000"/>
                  <a:lumOff val="50000"/>
                </a:schemeClr>
              </a:solidFill>
            </a:endParaRPr>
          </a:p>
          <a:p>
            <a:pPr algn="just">
              <a:buFontTx/>
              <a:buChar char="-"/>
            </a:pPr>
            <a:r>
              <a:rPr lang="en-US" sz="2200" dirty="0" smtClean="0">
                <a:solidFill>
                  <a:schemeClr val="tx1">
                    <a:lumMod val="50000"/>
                    <a:lumOff val="50000"/>
                  </a:schemeClr>
                </a:solidFill>
              </a:rPr>
              <a:t>Research </a:t>
            </a:r>
            <a:r>
              <a:rPr lang="en-US" sz="2200" dirty="0">
                <a:solidFill>
                  <a:schemeClr val="tx1">
                    <a:lumMod val="50000"/>
                    <a:lumOff val="50000"/>
                  </a:schemeClr>
                </a:solidFill>
              </a:rPr>
              <a:t>and innovation </a:t>
            </a:r>
            <a:r>
              <a:rPr lang="en-US" sz="2200" dirty="0" smtClean="0">
                <a:solidFill>
                  <a:schemeClr val="tx1">
                    <a:lumMod val="50000"/>
                    <a:lumOff val="50000"/>
                  </a:schemeClr>
                </a:solidFill>
              </a:rPr>
              <a:t>efforts </a:t>
            </a:r>
            <a:r>
              <a:rPr lang="en-US" sz="2200" dirty="0">
                <a:solidFill>
                  <a:schemeClr val="tx1">
                    <a:lumMod val="50000"/>
                    <a:lumOff val="50000"/>
                  </a:schemeClr>
                </a:solidFill>
              </a:rPr>
              <a:t>should be done for the </a:t>
            </a:r>
            <a:r>
              <a:rPr lang="en-US" sz="2200" b="1" dirty="0">
                <a:solidFill>
                  <a:schemeClr val="tx1">
                    <a:lumMod val="50000"/>
                    <a:lumOff val="50000"/>
                  </a:schemeClr>
                </a:solidFill>
              </a:rPr>
              <a:t>promotion and improvement of the Safety </a:t>
            </a:r>
            <a:r>
              <a:rPr lang="en-US" sz="2200" b="1" dirty="0" smtClean="0">
                <a:solidFill>
                  <a:schemeClr val="tx1">
                    <a:lumMod val="50000"/>
                    <a:lumOff val="50000"/>
                  </a:schemeClr>
                </a:solidFill>
              </a:rPr>
              <a:t>through </a:t>
            </a:r>
            <a:r>
              <a:rPr lang="en-US" sz="2200" b="1" dirty="0">
                <a:solidFill>
                  <a:schemeClr val="tx1">
                    <a:lumMod val="50000"/>
                    <a:lumOff val="50000"/>
                  </a:schemeClr>
                </a:solidFill>
              </a:rPr>
              <a:t>monitoring strategies </a:t>
            </a:r>
            <a:endParaRPr lang="en-US" sz="2200" b="1" dirty="0" smtClean="0">
              <a:solidFill>
                <a:schemeClr val="tx1">
                  <a:lumMod val="50000"/>
                  <a:lumOff val="50000"/>
                </a:schemeClr>
              </a:solidFill>
            </a:endParaRPr>
          </a:p>
          <a:p>
            <a:pPr algn="just">
              <a:buFontTx/>
              <a:buChar char="-"/>
            </a:pPr>
            <a:r>
              <a:rPr lang="en-US" sz="2200" dirty="0" smtClean="0">
                <a:solidFill>
                  <a:schemeClr val="tx1">
                    <a:lumMod val="50000"/>
                    <a:lumOff val="50000"/>
                  </a:schemeClr>
                </a:solidFill>
              </a:rPr>
              <a:t>The </a:t>
            </a:r>
            <a:r>
              <a:rPr lang="en-US" sz="2200" dirty="0">
                <a:solidFill>
                  <a:schemeClr val="tx1">
                    <a:lumMod val="50000"/>
                    <a:lumOff val="50000"/>
                  </a:schemeClr>
                </a:solidFill>
              </a:rPr>
              <a:t>results of the monitoring should be used even as “constraint and input data” to structural models of the heritage so to improve the </a:t>
            </a:r>
            <a:r>
              <a:rPr lang="en-US" sz="2200" dirty="0" smtClean="0">
                <a:solidFill>
                  <a:schemeClr val="tx1">
                    <a:lumMod val="50000"/>
                    <a:lumOff val="50000"/>
                  </a:schemeClr>
                </a:solidFill>
              </a:rPr>
              <a:t> vulnerability analysis and  assessment  </a:t>
            </a:r>
          </a:p>
          <a:p>
            <a:pPr algn="just">
              <a:buFontTx/>
              <a:buChar char="-"/>
            </a:pPr>
            <a:r>
              <a:rPr lang="en-US" sz="2200" dirty="0">
                <a:solidFill>
                  <a:schemeClr val="tx1">
                    <a:lumMod val="50000"/>
                    <a:lumOff val="50000"/>
                  </a:schemeClr>
                </a:solidFill>
              </a:rPr>
              <a:t>Q</a:t>
            </a:r>
            <a:r>
              <a:rPr lang="en-US" sz="2200" dirty="0" smtClean="0">
                <a:solidFill>
                  <a:schemeClr val="tx1">
                    <a:lumMod val="50000"/>
                    <a:lumOff val="50000"/>
                  </a:schemeClr>
                </a:solidFill>
              </a:rPr>
              <a:t>uick </a:t>
            </a:r>
            <a:r>
              <a:rPr lang="en-US" sz="2200" dirty="0">
                <a:solidFill>
                  <a:schemeClr val="tx1">
                    <a:lumMod val="50000"/>
                    <a:lumOff val="50000"/>
                  </a:schemeClr>
                </a:solidFill>
              </a:rPr>
              <a:t>damage assessment, after a crisis </a:t>
            </a:r>
            <a:r>
              <a:rPr lang="en-US" sz="2200" dirty="0" smtClean="0">
                <a:solidFill>
                  <a:schemeClr val="tx1">
                    <a:lumMod val="50000"/>
                    <a:lumOff val="50000"/>
                  </a:schemeClr>
                </a:solidFill>
              </a:rPr>
              <a:t>event, </a:t>
            </a:r>
            <a:r>
              <a:rPr lang="en-US" sz="2200" dirty="0">
                <a:solidFill>
                  <a:schemeClr val="tx1">
                    <a:lumMod val="50000"/>
                    <a:lumOff val="50000"/>
                  </a:schemeClr>
                </a:solidFill>
              </a:rPr>
              <a:t>requires a fast analysis of the status of the structure also in terms of dynamic </a:t>
            </a:r>
            <a:r>
              <a:rPr lang="en-US" sz="2200" dirty="0" smtClean="0">
                <a:solidFill>
                  <a:schemeClr val="tx1">
                    <a:lumMod val="50000"/>
                    <a:lumOff val="50000"/>
                  </a:schemeClr>
                </a:solidFill>
              </a:rPr>
              <a:t>behavior</a:t>
            </a:r>
            <a:endParaRPr lang="en-US" sz="2200" dirty="0">
              <a:solidFill>
                <a:schemeClr val="tx1">
                  <a:lumMod val="50000"/>
                  <a:lumOff val="50000"/>
                </a:schemeClr>
              </a:solidFill>
            </a:endParaRPr>
          </a:p>
          <a:p>
            <a:endParaRPr lang="it-IT" sz="1600" dirty="0" smtClean="0">
              <a:solidFill>
                <a:schemeClr val="tx1">
                  <a:lumMod val="50000"/>
                  <a:lumOff val="50000"/>
                </a:schemeClr>
              </a:solidFill>
            </a:endParaRPr>
          </a:p>
          <a:p>
            <a:endParaRPr lang="it-IT" sz="2800" dirty="0">
              <a:solidFill>
                <a:schemeClr val="bg1">
                  <a:lumMod val="6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Sub-</a:t>
            </a:r>
            <a:r>
              <a:rPr lang="it-IT" dirty="0" err="1" smtClean="0">
                <a:solidFill>
                  <a:srgbClr val="FF0000"/>
                </a:solidFill>
              </a:rPr>
              <a:t>Thematics</a:t>
            </a:r>
            <a:endParaRPr lang="it-IT" dirty="0">
              <a:solidFill>
                <a:srgbClr val="FF0000"/>
              </a:solidFill>
            </a:endParaRPr>
          </a:p>
        </p:txBody>
      </p:sp>
      <p:sp>
        <p:nvSpPr>
          <p:cNvPr id="4" name="Segnaposto contenuto 2"/>
          <p:cNvSpPr>
            <a:spLocks noGrp="1"/>
          </p:cNvSpPr>
          <p:nvPr>
            <p:ph idx="1"/>
          </p:nvPr>
        </p:nvSpPr>
        <p:spPr>
          <a:xfrm>
            <a:off x="457200" y="1600200"/>
            <a:ext cx="8229600" cy="4525963"/>
          </a:xfrm>
        </p:spPr>
        <p:txBody>
          <a:bodyPr vert="horz" lIns="91440" tIns="45720" rIns="91440" bIns="45720" rtlCol="0">
            <a:noAutofit/>
          </a:bodyPr>
          <a:lstStyle/>
          <a:p>
            <a:pPr marL="0" indent="0">
              <a:buNone/>
            </a:pPr>
            <a:r>
              <a:rPr lang="en-US" sz="2200" b="1" dirty="0">
                <a:solidFill>
                  <a:schemeClr val="tx1">
                    <a:lumMod val="50000"/>
                    <a:lumOff val="50000"/>
                  </a:schemeClr>
                </a:solidFill>
              </a:rPr>
              <a:t>Monitoring and quick damage assessment of cultural heritage and built environment </a:t>
            </a:r>
          </a:p>
          <a:p>
            <a:pPr algn="just"/>
            <a:r>
              <a:rPr lang="en-US" sz="1600" dirty="0">
                <a:solidFill>
                  <a:schemeClr val="tx1">
                    <a:lumMod val="50000"/>
                    <a:lumOff val="50000"/>
                  </a:schemeClr>
                </a:solidFill>
              </a:rPr>
              <a:t>d</a:t>
            </a:r>
            <a:r>
              <a:rPr lang="en-US" sz="1600" dirty="0" smtClean="0">
                <a:solidFill>
                  <a:schemeClr val="tx1">
                    <a:lumMod val="50000"/>
                    <a:lumOff val="50000"/>
                  </a:schemeClr>
                </a:solidFill>
              </a:rPr>
              <a:t>evelopment </a:t>
            </a:r>
            <a:r>
              <a:rPr lang="en-US" sz="1600" dirty="0">
                <a:solidFill>
                  <a:schemeClr val="tx1">
                    <a:lumMod val="50000"/>
                    <a:lumOff val="50000"/>
                  </a:schemeClr>
                </a:solidFill>
              </a:rPr>
              <a:t>and integration of  </a:t>
            </a:r>
            <a:r>
              <a:rPr lang="en-US" sz="1600" b="1" dirty="0">
                <a:solidFill>
                  <a:schemeClr val="tx1">
                    <a:lumMod val="50000"/>
                    <a:lumOff val="50000"/>
                  </a:schemeClr>
                </a:solidFill>
              </a:rPr>
              <a:t>sensing/observation techniques</a:t>
            </a:r>
            <a:r>
              <a:rPr lang="en-US" sz="1600" dirty="0">
                <a:solidFill>
                  <a:schemeClr val="tx1">
                    <a:lumMod val="50000"/>
                    <a:lumOff val="50000"/>
                  </a:schemeClr>
                </a:solidFill>
              </a:rPr>
              <a:t>, with a null or low-level of invasiveness, able to perform a </a:t>
            </a:r>
            <a:r>
              <a:rPr lang="en-US" sz="1600" dirty="0" smtClean="0">
                <a:solidFill>
                  <a:schemeClr val="tx1">
                    <a:lumMod val="50000"/>
                    <a:lumOff val="50000"/>
                  </a:schemeClr>
                </a:solidFill>
              </a:rPr>
              <a:t>monitoring (multi-sensing, multi-scale in space and time)</a:t>
            </a:r>
          </a:p>
          <a:p>
            <a:pPr algn="just"/>
            <a:r>
              <a:rPr lang="en-US" sz="1600" dirty="0" smtClean="0">
                <a:solidFill>
                  <a:schemeClr val="tx1">
                    <a:lumMod val="50000"/>
                    <a:lumOff val="50000"/>
                  </a:schemeClr>
                </a:solidFill>
              </a:rPr>
              <a:t>main </a:t>
            </a:r>
            <a:r>
              <a:rPr lang="en-US" sz="1600" b="1" dirty="0">
                <a:solidFill>
                  <a:schemeClr val="tx1">
                    <a:lumMod val="50000"/>
                    <a:lumOff val="50000"/>
                  </a:schemeClr>
                </a:solidFill>
              </a:rPr>
              <a:t>key </a:t>
            </a:r>
            <a:r>
              <a:rPr lang="en-US" sz="1600" b="1" dirty="0" smtClean="0">
                <a:solidFill>
                  <a:schemeClr val="tx1">
                    <a:lumMod val="50000"/>
                    <a:lumOff val="50000"/>
                  </a:schemeClr>
                </a:solidFill>
              </a:rPr>
              <a:t>ingredients</a:t>
            </a:r>
            <a:r>
              <a:rPr lang="en-US" sz="1600" dirty="0" smtClean="0">
                <a:solidFill>
                  <a:schemeClr val="tx1">
                    <a:lumMod val="50000"/>
                    <a:lumOff val="50000"/>
                  </a:schemeClr>
                </a:solidFill>
              </a:rPr>
              <a:t>: </a:t>
            </a:r>
            <a:r>
              <a:rPr lang="en-US" sz="1600" dirty="0">
                <a:solidFill>
                  <a:schemeClr val="tx1">
                    <a:lumMod val="50000"/>
                    <a:lumOff val="50000"/>
                  </a:schemeClr>
                </a:solidFill>
              </a:rPr>
              <a:t>a</a:t>
            </a:r>
            <a:r>
              <a:rPr lang="en-US" sz="1600" dirty="0" smtClean="0">
                <a:solidFill>
                  <a:schemeClr val="tx1">
                    <a:lumMod val="50000"/>
                    <a:lumOff val="50000"/>
                  </a:schemeClr>
                </a:solidFill>
              </a:rPr>
              <a:t>dvanced </a:t>
            </a:r>
            <a:r>
              <a:rPr lang="en-US" sz="1600" dirty="0">
                <a:solidFill>
                  <a:schemeClr val="tx1">
                    <a:lumMod val="50000"/>
                    <a:lumOff val="50000"/>
                  </a:schemeClr>
                </a:solidFill>
              </a:rPr>
              <a:t>systems based on wireless networks, ICT system architecture, integration of non-invasive diagnostic techniques based on electromagnetic and / or acoustic sensing</a:t>
            </a:r>
            <a:r>
              <a:rPr lang="en-US" sz="1600" dirty="0" smtClean="0">
                <a:solidFill>
                  <a:schemeClr val="tx1">
                    <a:lumMod val="50000"/>
                    <a:lumOff val="50000"/>
                  </a:schemeClr>
                </a:solidFill>
              </a:rPr>
              <a:t>.</a:t>
            </a:r>
          </a:p>
          <a:p>
            <a:pPr>
              <a:buFontTx/>
              <a:buChar char="-"/>
            </a:pPr>
            <a:endParaRPr lang="en-US" sz="1600" dirty="0" smtClean="0">
              <a:solidFill>
                <a:schemeClr val="tx1">
                  <a:lumMod val="50000"/>
                  <a:lumOff val="50000"/>
                </a:schemeClr>
              </a:solidFill>
            </a:endParaRPr>
          </a:p>
          <a:p>
            <a:pPr marL="0" lvl="0" indent="0">
              <a:buNone/>
            </a:pPr>
            <a:r>
              <a:rPr lang="en-US" sz="2200" b="1" dirty="0">
                <a:solidFill>
                  <a:schemeClr val="tx1">
                    <a:lumMod val="50000"/>
                    <a:lumOff val="50000"/>
                  </a:schemeClr>
                </a:solidFill>
              </a:rPr>
              <a:t>Control and monitoring of the works to the public and the Safety of visitors</a:t>
            </a:r>
          </a:p>
          <a:p>
            <a:pPr algn="just">
              <a:buFontTx/>
              <a:buChar char="-"/>
            </a:pPr>
            <a:r>
              <a:rPr lang="en-US" sz="1600" dirty="0">
                <a:solidFill>
                  <a:schemeClr val="tx1">
                    <a:lumMod val="50000"/>
                    <a:lumOff val="50000"/>
                  </a:schemeClr>
                </a:solidFill>
              </a:rPr>
              <a:t>d</a:t>
            </a:r>
            <a:r>
              <a:rPr lang="en-US" sz="1600" dirty="0" smtClean="0">
                <a:solidFill>
                  <a:schemeClr val="tx1">
                    <a:lumMod val="50000"/>
                    <a:lumOff val="50000"/>
                  </a:schemeClr>
                </a:solidFill>
              </a:rPr>
              <a:t>evelopment </a:t>
            </a:r>
            <a:r>
              <a:rPr lang="en-US" sz="1600" dirty="0">
                <a:solidFill>
                  <a:schemeClr val="tx1">
                    <a:lumMod val="50000"/>
                    <a:lumOff val="50000"/>
                  </a:schemeClr>
                </a:solidFill>
              </a:rPr>
              <a:t>of integrated systems designed to ensure the </a:t>
            </a:r>
            <a:r>
              <a:rPr lang="en-US" sz="1600" b="1" dirty="0">
                <a:solidFill>
                  <a:schemeClr val="tx1">
                    <a:lumMod val="50000"/>
                    <a:lumOff val="50000"/>
                  </a:schemeClr>
                </a:solidFill>
              </a:rPr>
              <a:t>Safety of the heritage </a:t>
            </a:r>
            <a:r>
              <a:rPr lang="en-US" sz="1600" dirty="0">
                <a:solidFill>
                  <a:schemeClr val="tx1">
                    <a:lumMod val="50000"/>
                    <a:lumOff val="50000"/>
                  </a:schemeClr>
                </a:solidFill>
              </a:rPr>
              <a:t>(movable, immovable, archaeological and natural) </a:t>
            </a:r>
            <a:r>
              <a:rPr lang="en-US" sz="1600" dirty="0" smtClean="0">
                <a:solidFill>
                  <a:schemeClr val="tx1">
                    <a:lumMod val="50000"/>
                    <a:lumOff val="50000"/>
                  </a:schemeClr>
                </a:solidFill>
              </a:rPr>
              <a:t>, the </a:t>
            </a:r>
            <a:r>
              <a:rPr lang="en-US" sz="1600" b="1" dirty="0">
                <a:solidFill>
                  <a:schemeClr val="tx1">
                    <a:lumMod val="50000"/>
                    <a:lumOff val="50000"/>
                  </a:schemeClr>
                </a:solidFill>
              </a:rPr>
              <a:t>Safety of </a:t>
            </a:r>
            <a:r>
              <a:rPr lang="en-US" sz="1600" b="1" dirty="0" smtClean="0">
                <a:solidFill>
                  <a:schemeClr val="tx1">
                    <a:lumMod val="50000"/>
                    <a:lumOff val="50000"/>
                  </a:schemeClr>
                </a:solidFill>
              </a:rPr>
              <a:t>visitors </a:t>
            </a:r>
            <a:r>
              <a:rPr lang="en-US" sz="1600" dirty="0" smtClean="0">
                <a:solidFill>
                  <a:schemeClr val="tx1">
                    <a:lumMod val="50000"/>
                    <a:lumOff val="50000"/>
                  </a:schemeClr>
                </a:solidFill>
              </a:rPr>
              <a:t>and  to </a:t>
            </a:r>
            <a:r>
              <a:rPr lang="en-US" sz="1600" dirty="0">
                <a:solidFill>
                  <a:schemeClr val="tx1">
                    <a:lumMod val="50000"/>
                    <a:lumOff val="50000"/>
                  </a:schemeClr>
                </a:solidFill>
              </a:rPr>
              <a:t>increase the </a:t>
            </a:r>
            <a:r>
              <a:rPr lang="en-US" sz="1600" b="1" dirty="0">
                <a:solidFill>
                  <a:schemeClr val="tx1">
                    <a:lumMod val="50000"/>
                    <a:lumOff val="50000"/>
                  </a:schemeClr>
                </a:solidFill>
              </a:rPr>
              <a:t>Security conditions </a:t>
            </a:r>
            <a:r>
              <a:rPr lang="en-US" sz="1600" b="1" dirty="0" smtClean="0">
                <a:solidFill>
                  <a:schemeClr val="tx1">
                    <a:lumMod val="50000"/>
                    <a:lumOff val="50000"/>
                  </a:schemeClr>
                </a:solidFill>
              </a:rPr>
              <a:t>of </a:t>
            </a:r>
            <a:r>
              <a:rPr lang="en-US" sz="1600" b="1" dirty="0">
                <a:solidFill>
                  <a:schemeClr val="tx1">
                    <a:lumMod val="50000"/>
                    <a:lumOff val="50000"/>
                  </a:schemeClr>
                </a:solidFill>
              </a:rPr>
              <a:t> </a:t>
            </a:r>
            <a:r>
              <a:rPr lang="en-US" sz="1600" b="1" dirty="0" smtClean="0">
                <a:solidFill>
                  <a:schemeClr val="tx1">
                    <a:lumMod val="50000"/>
                    <a:lumOff val="50000"/>
                  </a:schemeClr>
                </a:solidFill>
              </a:rPr>
              <a:t>the fruition.</a:t>
            </a:r>
          </a:p>
          <a:p>
            <a:pPr algn="just">
              <a:buFontTx/>
              <a:buChar char="-"/>
            </a:pPr>
            <a:r>
              <a:rPr lang="en-US" sz="1600" dirty="0">
                <a:solidFill>
                  <a:schemeClr val="tx1">
                    <a:lumMod val="50000"/>
                    <a:lumOff val="50000"/>
                  </a:schemeClr>
                </a:solidFill>
              </a:rPr>
              <a:t>m</a:t>
            </a:r>
            <a:r>
              <a:rPr lang="en-US" sz="1600" dirty="0" smtClean="0">
                <a:solidFill>
                  <a:schemeClr val="tx1">
                    <a:lumMod val="50000"/>
                    <a:lumOff val="50000"/>
                  </a:schemeClr>
                </a:solidFill>
              </a:rPr>
              <a:t>ain </a:t>
            </a:r>
            <a:r>
              <a:rPr lang="en-US" sz="1600" b="1" dirty="0" smtClean="0">
                <a:solidFill>
                  <a:schemeClr val="tx1">
                    <a:lumMod val="50000"/>
                    <a:lumOff val="50000"/>
                  </a:schemeClr>
                </a:solidFill>
              </a:rPr>
              <a:t>key ingredients</a:t>
            </a:r>
            <a:r>
              <a:rPr lang="en-US" sz="1600" dirty="0" smtClean="0">
                <a:solidFill>
                  <a:schemeClr val="tx1">
                    <a:lumMod val="50000"/>
                    <a:lumOff val="50000"/>
                  </a:schemeClr>
                </a:solidFill>
              </a:rPr>
              <a:t>: technologies </a:t>
            </a:r>
            <a:r>
              <a:rPr lang="en-US" sz="1600" dirty="0">
                <a:solidFill>
                  <a:schemeClr val="tx1">
                    <a:lumMod val="50000"/>
                    <a:lumOff val="50000"/>
                  </a:schemeClr>
                </a:solidFill>
              </a:rPr>
              <a:t>based on the </a:t>
            </a:r>
            <a:r>
              <a:rPr lang="en-US" sz="1600" b="1" dirty="0">
                <a:solidFill>
                  <a:schemeClr val="tx1">
                    <a:lumMod val="50000"/>
                    <a:lumOff val="50000"/>
                  </a:schemeClr>
                </a:solidFill>
              </a:rPr>
              <a:t>analysis of time-related observations </a:t>
            </a:r>
            <a:r>
              <a:rPr lang="en-US" sz="1600" dirty="0" smtClean="0">
                <a:solidFill>
                  <a:schemeClr val="tx1">
                    <a:lumMod val="50000"/>
                    <a:lumOff val="50000"/>
                  </a:schemeClr>
                </a:solidFill>
              </a:rPr>
              <a:t>for automatic </a:t>
            </a:r>
            <a:r>
              <a:rPr lang="en-US" sz="1600" dirty="0">
                <a:solidFill>
                  <a:schemeClr val="tx1">
                    <a:lumMod val="50000"/>
                    <a:lumOff val="50000"/>
                  </a:schemeClr>
                </a:solidFill>
              </a:rPr>
              <a:t>recognition of people, the automatic analysis of scenes and the identification of potential non-licit behaviors. </a:t>
            </a:r>
            <a:r>
              <a:rPr lang="en-US" sz="1600" dirty="0" smtClean="0">
                <a:solidFill>
                  <a:schemeClr val="tx1">
                    <a:lumMod val="50000"/>
                    <a:lumOff val="50000"/>
                  </a:schemeClr>
                </a:solidFill>
              </a:rPr>
              <a:t>Issues </a:t>
            </a:r>
            <a:r>
              <a:rPr lang="en-US" sz="1600" dirty="0">
                <a:solidFill>
                  <a:schemeClr val="tx1">
                    <a:lumMod val="50000"/>
                    <a:lumOff val="50000"/>
                  </a:schemeClr>
                </a:solidFill>
              </a:rPr>
              <a:t>of  privacy of individuals.</a:t>
            </a:r>
          </a:p>
          <a:p>
            <a:pPr marL="0" indent="0">
              <a:buNone/>
            </a:pPr>
            <a:r>
              <a:rPr lang="en-US" sz="1600" dirty="0">
                <a:solidFill>
                  <a:schemeClr val="tx1">
                    <a:lumMod val="50000"/>
                    <a:lumOff val="50000"/>
                  </a:schemeClr>
                </a:solidFill>
              </a:rPr>
              <a:t> </a:t>
            </a:r>
          </a:p>
          <a:p>
            <a:endParaRPr lang="it-IT" sz="2800" dirty="0" smtClean="0">
              <a:solidFill>
                <a:schemeClr val="bg1">
                  <a:lumMod val="65000"/>
                </a:schemeClr>
              </a:solidFill>
            </a:endParaRPr>
          </a:p>
          <a:p>
            <a:endParaRPr lang="it-IT" sz="2800" dirty="0">
              <a:solidFill>
                <a:schemeClr val="bg1">
                  <a:lumMod val="65000"/>
                </a:schemeClr>
              </a:solidFill>
            </a:endParaRPr>
          </a:p>
        </p:txBody>
      </p:sp>
    </p:spTree>
    <p:extLst>
      <p:ext uri="{BB962C8B-B14F-4D97-AF65-F5344CB8AC3E}">
        <p14:creationId xmlns:p14="http://schemas.microsoft.com/office/powerpoint/2010/main" xmlns="" val="2834768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Sub-</a:t>
            </a:r>
            <a:r>
              <a:rPr lang="it-IT" dirty="0" err="1" smtClean="0">
                <a:solidFill>
                  <a:srgbClr val="FF0000"/>
                </a:solidFill>
              </a:rPr>
              <a:t>thematics</a:t>
            </a:r>
            <a:endParaRPr lang="it-IT" dirty="0">
              <a:solidFill>
                <a:srgbClr val="FF0000"/>
              </a:solidFill>
            </a:endParaRPr>
          </a:p>
        </p:txBody>
      </p:sp>
      <p:sp>
        <p:nvSpPr>
          <p:cNvPr id="4" name="Segnaposto contenuto 2"/>
          <p:cNvSpPr>
            <a:spLocks noGrp="1"/>
          </p:cNvSpPr>
          <p:nvPr>
            <p:ph idx="1"/>
          </p:nvPr>
        </p:nvSpPr>
        <p:spPr>
          <a:xfrm>
            <a:off x="457200" y="1600200"/>
            <a:ext cx="8229600" cy="4525963"/>
          </a:xfrm>
        </p:spPr>
        <p:txBody>
          <a:bodyPr vert="horz" lIns="91440" tIns="45720" rIns="91440" bIns="45720" rtlCol="0">
            <a:noAutofit/>
          </a:bodyPr>
          <a:lstStyle/>
          <a:p>
            <a:pPr marL="0" lvl="0" indent="0">
              <a:buNone/>
            </a:pPr>
            <a:r>
              <a:rPr lang="en-US" sz="2200" b="1" dirty="0" smtClean="0">
                <a:solidFill>
                  <a:schemeClr val="tx1">
                    <a:lumMod val="50000"/>
                    <a:lumOff val="50000"/>
                  </a:schemeClr>
                </a:solidFill>
              </a:rPr>
              <a:t>Systems </a:t>
            </a:r>
            <a:r>
              <a:rPr lang="en-US" sz="2200" b="1" dirty="0">
                <a:solidFill>
                  <a:schemeClr val="tx1">
                    <a:lumMod val="50000"/>
                    <a:lumOff val="50000"/>
                  </a:schemeClr>
                </a:solidFill>
              </a:rPr>
              <a:t>for the integrated management and remote Security of movable works</a:t>
            </a:r>
            <a:endParaRPr lang="en-US" sz="2200" dirty="0">
              <a:solidFill>
                <a:schemeClr val="tx1">
                  <a:lumMod val="50000"/>
                  <a:lumOff val="50000"/>
                </a:schemeClr>
              </a:solidFill>
            </a:endParaRPr>
          </a:p>
          <a:p>
            <a:pPr algn="just"/>
            <a:r>
              <a:rPr lang="en-US" sz="1600" dirty="0" smtClean="0">
                <a:solidFill>
                  <a:schemeClr val="tx1">
                    <a:lumMod val="50000"/>
                    <a:lumOff val="50000"/>
                  </a:schemeClr>
                </a:solidFill>
              </a:rPr>
              <a:t>development of strategies to </a:t>
            </a:r>
            <a:r>
              <a:rPr lang="en-US" sz="1600" dirty="0">
                <a:solidFill>
                  <a:schemeClr val="tx1">
                    <a:lumMod val="50000"/>
                    <a:lumOff val="50000"/>
                  </a:schemeClr>
                </a:solidFill>
              </a:rPr>
              <a:t>ensure </a:t>
            </a:r>
            <a:r>
              <a:rPr lang="en-US" sz="1600" dirty="0" smtClean="0">
                <a:solidFill>
                  <a:schemeClr val="tx1">
                    <a:lumMod val="50000"/>
                    <a:lumOff val="50000"/>
                  </a:schemeClr>
                </a:solidFill>
              </a:rPr>
              <a:t>the </a:t>
            </a:r>
            <a:r>
              <a:rPr lang="en-US" sz="1600" b="1" dirty="0">
                <a:solidFill>
                  <a:schemeClr val="tx1">
                    <a:lumMod val="50000"/>
                    <a:lumOff val="50000"/>
                  </a:schemeClr>
                </a:solidFill>
              </a:rPr>
              <a:t>Security of the movable heritage during </a:t>
            </a:r>
            <a:r>
              <a:rPr lang="en-US" sz="1600" dirty="0" smtClean="0">
                <a:solidFill>
                  <a:schemeClr val="tx1">
                    <a:lumMod val="50000"/>
                    <a:lumOff val="50000"/>
                  </a:schemeClr>
                </a:solidFill>
              </a:rPr>
              <a:t>transport,</a:t>
            </a:r>
          </a:p>
          <a:p>
            <a:pPr algn="just"/>
            <a:r>
              <a:rPr lang="en-US" sz="1600" dirty="0" smtClean="0">
                <a:solidFill>
                  <a:schemeClr val="tx1">
                    <a:lumMod val="50000"/>
                    <a:lumOff val="50000"/>
                  </a:schemeClr>
                </a:solidFill>
              </a:rPr>
              <a:t>main</a:t>
            </a:r>
            <a:r>
              <a:rPr lang="en-US" sz="1600" b="1" dirty="0" smtClean="0">
                <a:solidFill>
                  <a:schemeClr val="tx1">
                    <a:lumMod val="50000"/>
                    <a:lumOff val="50000"/>
                  </a:schemeClr>
                </a:solidFill>
              </a:rPr>
              <a:t> key ingredients</a:t>
            </a:r>
            <a:r>
              <a:rPr lang="en-US" sz="1600" dirty="0" smtClean="0">
                <a:solidFill>
                  <a:schemeClr val="tx1">
                    <a:lumMod val="50000"/>
                    <a:lumOff val="50000"/>
                  </a:schemeClr>
                </a:solidFill>
              </a:rPr>
              <a:t>: ICT tools to  enhance </a:t>
            </a:r>
            <a:r>
              <a:rPr lang="en-US" sz="1600" dirty="0">
                <a:solidFill>
                  <a:schemeClr val="tx1">
                    <a:lumMod val="50000"/>
                    <a:lumOff val="50000"/>
                  </a:schemeClr>
                </a:solidFill>
              </a:rPr>
              <a:t>the Safety </a:t>
            </a:r>
            <a:r>
              <a:rPr lang="en-US" sz="1600" dirty="0" smtClean="0">
                <a:solidFill>
                  <a:schemeClr val="tx1">
                    <a:lumMod val="50000"/>
                    <a:lumOff val="50000"/>
                  </a:schemeClr>
                </a:solidFill>
              </a:rPr>
              <a:t>of </a:t>
            </a:r>
            <a:r>
              <a:rPr lang="en-US" sz="1600" dirty="0">
                <a:solidFill>
                  <a:schemeClr val="tx1">
                    <a:lumMod val="50000"/>
                    <a:lumOff val="50000"/>
                  </a:schemeClr>
                </a:solidFill>
              </a:rPr>
              <a:t>fruition </a:t>
            </a:r>
            <a:r>
              <a:rPr lang="en-US" sz="1600" dirty="0" smtClean="0">
                <a:solidFill>
                  <a:schemeClr val="tx1">
                    <a:lumMod val="50000"/>
                    <a:lumOff val="50000"/>
                  </a:schemeClr>
                </a:solidFill>
              </a:rPr>
              <a:t>and planning </a:t>
            </a:r>
            <a:r>
              <a:rPr lang="en-US" sz="1600" dirty="0">
                <a:solidFill>
                  <a:schemeClr val="tx1">
                    <a:lumMod val="50000"/>
                    <a:lumOff val="50000"/>
                  </a:schemeClr>
                </a:solidFill>
              </a:rPr>
              <a:t>in the frame of the Emergency Plans (identification of objects and procedures for emergency evacuation</a:t>
            </a:r>
            <a:r>
              <a:rPr lang="en-US" sz="1600" dirty="0" smtClean="0">
                <a:solidFill>
                  <a:schemeClr val="tx1">
                    <a:lumMod val="50000"/>
                    <a:lumOff val="50000"/>
                  </a:schemeClr>
                </a:solidFill>
              </a:rPr>
              <a:t>); to mitigate </a:t>
            </a:r>
            <a:r>
              <a:rPr lang="en-US" sz="1600" dirty="0">
                <a:solidFill>
                  <a:schemeClr val="tx1">
                    <a:lumMod val="50000"/>
                    <a:lumOff val="50000"/>
                  </a:schemeClr>
                </a:solidFill>
              </a:rPr>
              <a:t>risks during emergency </a:t>
            </a:r>
            <a:r>
              <a:rPr lang="en-US" sz="1600" dirty="0" smtClean="0">
                <a:solidFill>
                  <a:schemeClr val="tx1">
                    <a:lumMod val="50000"/>
                    <a:lumOff val="50000"/>
                  </a:schemeClr>
                </a:solidFill>
              </a:rPr>
              <a:t>transport; to support </a:t>
            </a:r>
            <a:r>
              <a:rPr lang="en-US" sz="1600" dirty="0">
                <a:solidFill>
                  <a:schemeClr val="tx1">
                    <a:lumMod val="50000"/>
                    <a:lumOff val="50000"/>
                  </a:schemeClr>
                </a:solidFill>
              </a:rPr>
              <a:t>organizational </a:t>
            </a:r>
            <a:r>
              <a:rPr lang="en-US" sz="1600" dirty="0" smtClean="0">
                <a:solidFill>
                  <a:schemeClr val="tx1">
                    <a:lumMod val="50000"/>
                    <a:lumOff val="50000"/>
                  </a:schemeClr>
                </a:solidFill>
              </a:rPr>
              <a:t>aspects (impact </a:t>
            </a:r>
            <a:r>
              <a:rPr lang="en-US" sz="1600" dirty="0">
                <a:solidFill>
                  <a:schemeClr val="tx1">
                    <a:lumMod val="50000"/>
                    <a:lumOff val="50000"/>
                  </a:schemeClr>
                </a:solidFill>
              </a:rPr>
              <a:t>assessment and development of protection schemes of the artistic </a:t>
            </a:r>
            <a:r>
              <a:rPr lang="en-US" sz="1600" dirty="0" smtClean="0">
                <a:solidFill>
                  <a:schemeClr val="tx1">
                    <a:lumMod val="50000"/>
                    <a:lumOff val="50000"/>
                  </a:schemeClr>
                </a:solidFill>
              </a:rPr>
              <a:t>furniture).</a:t>
            </a:r>
            <a:endParaRPr lang="en-US" sz="1600" dirty="0">
              <a:solidFill>
                <a:schemeClr val="tx1">
                  <a:lumMod val="50000"/>
                  <a:lumOff val="50000"/>
                </a:schemeClr>
              </a:solidFill>
            </a:endParaRPr>
          </a:p>
          <a:p>
            <a:pPr marL="0" indent="0" algn="just">
              <a:buNone/>
            </a:pPr>
            <a:r>
              <a:rPr lang="en-US" sz="1600" dirty="0">
                <a:solidFill>
                  <a:schemeClr val="tx1">
                    <a:lumMod val="50000"/>
                    <a:lumOff val="50000"/>
                  </a:schemeClr>
                </a:solidFill>
              </a:rPr>
              <a:t> </a:t>
            </a:r>
          </a:p>
          <a:p>
            <a:pPr marL="0" lvl="0" indent="0">
              <a:buNone/>
            </a:pPr>
            <a:r>
              <a:rPr lang="en-US" sz="2200" b="1" dirty="0">
                <a:solidFill>
                  <a:schemeClr val="tx1">
                    <a:lumMod val="50000"/>
                    <a:lumOff val="50000"/>
                  </a:schemeClr>
                </a:solidFill>
              </a:rPr>
              <a:t>Emergency management in occasion of criminal acts and disasters</a:t>
            </a:r>
            <a:endParaRPr lang="en-US" sz="2200" dirty="0">
              <a:solidFill>
                <a:schemeClr val="tx1">
                  <a:lumMod val="50000"/>
                  <a:lumOff val="50000"/>
                </a:schemeClr>
              </a:solidFill>
            </a:endParaRPr>
          </a:p>
          <a:p>
            <a:pPr algn="just"/>
            <a:r>
              <a:rPr lang="en-US" sz="1600" dirty="0">
                <a:solidFill>
                  <a:schemeClr val="tx1">
                    <a:lumMod val="50000"/>
                    <a:lumOff val="50000"/>
                  </a:schemeClr>
                </a:solidFill>
              </a:rPr>
              <a:t>d</a:t>
            </a:r>
            <a:r>
              <a:rPr lang="en-US" sz="1600" dirty="0" smtClean="0">
                <a:solidFill>
                  <a:schemeClr val="tx1">
                    <a:lumMod val="50000"/>
                    <a:lumOff val="50000"/>
                  </a:schemeClr>
                </a:solidFill>
              </a:rPr>
              <a:t>evelopment </a:t>
            </a:r>
            <a:r>
              <a:rPr lang="en-US" sz="1600" dirty="0">
                <a:solidFill>
                  <a:schemeClr val="tx1">
                    <a:lumMod val="50000"/>
                    <a:lumOff val="50000"/>
                  </a:schemeClr>
                </a:solidFill>
              </a:rPr>
              <a:t>of techniques able to efficiently perform a </a:t>
            </a:r>
            <a:r>
              <a:rPr lang="en-US" sz="1600" b="1" dirty="0">
                <a:solidFill>
                  <a:schemeClr val="tx1">
                    <a:lumMod val="50000"/>
                    <a:lumOff val="50000"/>
                  </a:schemeClr>
                </a:solidFill>
              </a:rPr>
              <a:t>crisis management</a:t>
            </a:r>
            <a:r>
              <a:rPr lang="en-US" sz="1600" dirty="0">
                <a:solidFill>
                  <a:schemeClr val="tx1">
                    <a:lumMod val="50000"/>
                    <a:lumOff val="50000"/>
                  </a:schemeClr>
                </a:solidFill>
              </a:rPr>
              <a:t> </a:t>
            </a:r>
            <a:r>
              <a:rPr lang="en-US" sz="1600" dirty="0" smtClean="0">
                <a:solidFill>
                  <a:schemeClr val="tx1">
                    <a:lumMod val="50000"/>
                    <a:lumOff val="50000"/>
                  </a:schemeClr>
                </a:solidFill>
              </a:rPr>
              <a:t>and to </a:t>
            </a:r>
            <a:r>
              <a:rPr lang="en-US" sz="1600" dirty="0">
                <a:solidFill>
                  <a:schemeClr val="tx1">
                    <a:lumMod val="50000"/>
                    <a:lumOff val="50000"/>
                  </a:schemeClr>
                </a:solidFill>
              </a:rPr>
              <a:t>avoid permanent </a:t>
            </a:r>
            <a:r>
              <a:rPr lang="en-US" sz="1600" dirty="0" smtClean="0">
                <a:solidFill>
                  <a:schemeClr val="tx1">
                    <a:lumMod val="50000"/>
                    <a:lumOff val="50000"/>
                  </a:schemeClr>
                </a:solidFill>
              </a:rPr>
              <a:t>damages, </a:t>
            </a:r>
            <a:endParaRPr lang="en-US" sz="1600" dirty="0">
              <a:solidFill>
                <a:schemeClr val="tx1">
                  <a:lumMod val="50000"/>
                  <a:lumOff val="50000"/>
                </a:schemeClr>
              </a:solidFill>
            </a:endParaRPr>
          </a:p>
          <a:p>
            <a:pPr algn="just"/>
            <a:r>
              <a:rPr lang="en-US" sz="1600" dirty="0">
                <a:solidFill>
                  <a:schemeClr val="tx1">
                    <a:lumMod val="50000"/>
                    <a:lumOff val="50000"/>
                  </a:schemeClr>
                </a:solidFill>
              </a:rPr>
              <a:t>m</a:t>
            </a:r>
            <a:r>
              <a:rPr lang="en-US" sz="1600" dirty="0" smtClean="0">
                <a:solidFill>
                  <a:schemeClr val="tx1">
                    <a:lumMod val="50000"/>
                    <a:lumOff val="50000"/>
                  </a:schemeClr>
                </a:solidFill>
              </a:rPr>
              <a:t>ain </a:t>
            </a:r>
            <a:r>
              <a:rPr lang="en-US" sz="1600" b="1" dirty="0" smtClean="0">
                <a:solidFill>
                  <a:schemeClr val="tx1">
                    <a:lumMod val="50000"/>
                    <a:lumOff val="50000"/>
                  </a:schemeClr>
                </a:solidFill>
              </a:rPr>
              <a:t>key ingredients</a:t>
            </a:r>
            <a:r>
              <a:rPr lang="en-US" sz="1600" dirty="0" smtClean="0">
                <a:solidFill>
                  <a:schemeClr val="tx1">
                    <a:lumMod val="50000"/>
                    <a:lumOff val="50000"/>
                  </a:schemeClr>
                </a:solidFill>
              </a:rPr>
              <a:t>: tools</a:t>
            </a:r>
            <a:r>
              <a:rPr lang="en-US" sz="1600" dirty="0">
                <a:solidFill>
                  <a:schemeClr val="tx1">
                    <a:lumMod val="50000"/>
                    <a:lumOff val="50000"/>
                  </a:schemeClr>
                </a:solidFill>
              </a:rPr>
              <a:t>, such as robotics </a:t>
            </a:r>
            <a:r>
              <a:rPr lang="en-US" sz="1600" dirty="0" smtClean="0">
                <a:solidFill>
                  <a:schemeClr val="tx1">
                    <a:lumMod val="50000"/>
                    <a:lumOff val="50000"/>
                  </a:schemeClr>
                </a:solidFill>
              </a:rPr>
              <a:t>ones, to </a:t>
            </a:r>
            <a:r>
              <a:rPr lang="en-US" sz="1600" dirty="0">
                <a:solidFill>
                  <a:schemeClr val="tx1">
                    <a:lumMod val="50000"/>
                    <a:lumOff val="50000"/>
                  </a:schemeClr>
                </a:solidFill>
              </a:rPr>
              <a:t>enhance the capability of a dynamic survey and planning of </a:t>
            </a:r>
            <a:r>
              <a:rPr lang="en-US" sz="1600" dirty="0" smtClean="0">
                <a:solidFill>
                  <a:schemeClr val="tx1">
                    <a:lumMod val="50000"/>
                    <a:lumOff val="50000"/>
                  </a:schemeClr>
                </a:solidFill>
              </a:rPr>
              <a:t>interventions. State </a:t>
            </a:r>
            <a:r>
              <a:rPr lang="en-US" sz="1600" dirty="0">
                <a:solidFill>
                  <a:schemeClr val="tx1">
                    <a:lumMod val="50000"/>
                    <a:lumOff val="50000"/>
                  </a:schemeClr>
                </a:solidFill>
              </a:rPr>
              <a:t>of art and novel observation technologies </a:t>
            </a:r>
            <a:r>
              <a:rPr lang="en-US" sz="1600" dirty="0" smtClean="0">
                <a:solidFill>
                  <a:schemeClr val="tx1">
                    <a:lumMod val="50000"/>
                    <a:lumOff val="50000"/>
                  </a:schemeClr>
                </a:solidFill>
              </a:rPr>
              <a:t>able to </a:t>
            </a:r>
            <a:r>
              <a:rPr lang="en-US" sz="1600" dirty="0">
                <a:solidFill>
                  <a:schemeClr val="tx1">
                    <a:lumMod val="50000"/>
                    <a:lumOff val="50000"/>
                  </a:schemeClr>
                </a:solidFill>
              </a:rPr>
              <a:t>monitor </a:t>
            </a:r>
            <a:r>
              <a:rPr lang="en-US" sz="1600" dirty="0" smtClean="0">
                <a:solidFill>
                  <a:schemeClr val="tx1">
                    <a:lumMod val="50000"/>
                    <a:lumOff val="50000"/>
                  </a:schemeClr>
                </a:solidFill>
              </a:rPr>
              <a:t>in </a:t>
            </a:r>
            <a:r>
              <a:rPr lang="en-US" sz="1600" dirty="0">
                <a:solidFill>
                  <a:schemeClr val="tx1">
                    <a:lumMod val="50000"/>
                    <a:lumOff val="50000"/>
                  </a:schemeClr>
                </a:solidFill>
              </a:rPr>
              <a:t>real time the evolution of the </a:t>
            </a:r>
            <a:r>
              <a:rPr lang="en-US" sz="1600" dirty="0" smtClean="0">
                <a:solidFill>
                  <a:schemeClr val="tx1">
                    <a:lumMod val="50000"/>
                    <a:lumOff val="50000"/>
                  </a:schemeClr>
                </a:solidFill>
              </a:rPr>
              <a:t>phenomena. </a:t>
            </a:r>
            <a:r>
              <a:rPr lang="en-US" sz="1600" dirty="0">
                <a:solidFill>
                  <a:schemeClr val="tx1">
                    <a:lumMod val="50000"/>
                    <a:lumOff val="50000"/>
                  </a:schemeClr>
                </a:solidFill>
              </a:rPr>
              <a:t>U</a:t>
            </a:r>
            <a:r>
              <a:rPr lang="en-US" sz="1600" dirty="0" smtClean="0">
                <a:solidFill>
                  <a:schemeClr val="tx1">
                    <a:lumMod val="50000"/>
                    <a:lumOff val="50000"/>
                  </a:schemeClr>
                </a:solidFill>
              </a:rPr>
              <a:t>se of predictive </a:t>
            </a:r>
            <a:r>
              <a:rPr lang="en-US" sz="1600" dirty="0">
                <a:solidFill>
                  <a:schemeClr val="tx1">
                    <a:lumMod val="50000"/>
                    <a:lumOff val="50000"/>
                  </a:schemeClr>
                </a:solidFill>
              </a:rPr>
              <a:t>and simulation </a:t>
            </a:r>
            <a:r>
              <a:rPr lang="en-US" sz="1600" dirty="0" smtClean="0">
                <a:solidFill>
                  <a:schemeClr val="tx1">
                    <a:lumMod val="50000"/>
                    <a:lumOff val="50000"/>
                  </a:schemeClr>
                </a:solidFill>
              </a:rPr>
              <a:t>techniques. Fast </a:t>
            </a:r>
            <a:r>
              <a:rPr lang="en-US" sz="1600" dirty="0">
                <a:solidFill>
                  <a:schemeClr val="tx1">
                    <a:lumMod val="50000"/>
                    <a:lumOff val="50000"/>
                  </a:schemeClr>
                </a:solidFill>
              </a:rPr>
              <a:t>and appropriate response plans. </a:t>
            </a:r>
            <a:r>
              <a:rPr lang="en-US" sz="1600" dirty="0" smtClean="0">
                <a:solidFill>
                  <a:schemeClr val="tx1">
                    <a:lumMod val="50000"/>
                    <a:lumOff val="50000"/>
                  </a:schemeClr>
                </a:solidFill>
              </a:rPr>
              <a:t>Training modalities (total </a:t>
            </a:r>
            <a:r>
              <a:rPr lang="en-US" sz="1600" dirty="0">
                <a:solidFill>
                  <a:schemeClr val="tx1">
                    <a:lumMod val="50000"/>
                    <a:lumOff val="50000"/>
                  </a:schemeClr>
                </a:solidFill>
              </a:rPr>
              <a:t>immersion and virtual environments or serious gaming </a:t>
            </a:r>
            <a:r>
              <a:rPr lang="en-US" sz="1600" dirty="0" smtClean="0">
                <a:solidFill>
                  <a:schemeClr val="tx1">
                    <a:lumMod val="50000"/>
                    <a:lumOff val="50000"/>
                  </a:schemeClr>
                </a:solidFill>
              </a:rPr>
              <a:t>techniques).</a:t>
            </a:r>
            <a:endParaRPr lang="en-US" sz="1600" dirty="0">
              <a:solidFill>
                <a:schemeClr val="tx1">
                  <a:lumMod val="50000"/>
                  <a:lumOff val="50000"/>
                </a:schemeClr>
              </a:solidFill>
            </a:endParaRPr>
          </a:p>
          <a:p>
            <a:endParaRPr lang="en-US" sz="1200" dirty="0"/>
          </a:p>
          <a:p>
            <a:pPr marL="0" indent="0">
              <a:buNone/>
            </a:pPr>
            <a:r>
              <a:rPr lang="en-US" sz="1200" dirty="0"/>
              <a:t> </a:t>
            </a:r>
          </a:p>
          <a:p>
            <a:endParaRPr lang="en-US" sz="1200" dirty="0"/>
          </a:p>
          <a:p>
            <a:endParaRPr lang="it-IT" sz="2800" dirty="0" smtClean="0">
              <a:solidFill>
                <a:schemeClr val="bg1">
                  <a:lumMod val="65000"/>
                </a:schemeClr>
              </a:solidFill>
            </a:endParaRPr>
          </a:p>
          <a:p>
            <a:endParaRPr lang="it-IT" sz="2800" dirty="0">
              <a:solidFill>
                <a:schemeClr val="bg1">
                  <a:lumMod val="65000"/>
                </a:schemeClr>
              </a:solidFill>
            </a:endParaRPr>
          </a:p>
        </p:txBody>
      </p:sp>
    </p:spTree>
    <p:extLst>
      <p:ext uri="{BB962C8B-B14F-4D97-AF65-F5344CB8AC3E}">
        <p14:creationId xmlns:p14="http://schemas.microsoft.com/office/powerpoint/2010/main" xmlns="" val="884859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Project </a:t>
            </a:r>
            <a:r>
              <a:rPr lang="it-IT" dirty="0" err="1" smtClean="0">
                <a:solidFill>
                  <a:srgbClr val="FF0000"/>
                </a:solidFill>
              </a:rPr>
              <a:t>Ideas</a:t>
            </a:r>
            <a:endParaRPr lang="it-IT" dirty="0">
              <a:solidFill>
                <a:srgbClr val="FF0000"/>
              </a:solidFill>
            </a:endParaRPr>
          </a:p>
        </p:txBody>
      </p:sp>
      <p:sp>
        <p:nvSpPr>
          <p:cNvPr id="4" name="Segnaposto contenuto 2"/>
          <p:cNvSpPr>
            <a:spLocks noGrp="1"/>
          </p:cNvSpPr>
          <p:nvPr>
            <p:ph idx="1"/>
          </p:nvPr>
        </p:nvSpPr>
        <p:spPr>
          <a:xfrm>
            <a:off x="457200" y="1600200"/>
            <a:ext cx="8229600" cy="4525963"/>
          </a:xfrm>
        </p:spPr>
        <p:txBody>
          <a:bodyPr vert="horz" lIns="91440" tIns="45720" rIns="91440" bIns="45720" rtlCol="0">
            <a:noAutofit/>
          </a:bodyPr>
          <a:lstStyle/>
          <a:p>
            <a:r>
              <a:rPr lang="en-US" sz="2200" b="1" dirty="0" smtClean="0">
                <a:solidFill>
                  <a:schemeClr val="tx1">
                    <a:lumMod val="50000"/>
                    <a:lumOff val="50000"/>
                  </a:schemeClr>
                </a:solidFill>
              </a:rPr>
              <a:t>Development and validation of an integrated approach to CH monitoring and quick damage </a:t>
            </a:r>
            <a:r>
              <a:rPr lang="en-US" sz="2200" b="1" dirty="0">
                <a:solidFill>
                  <a:schemeClr val="tx1">
                    <a:lumMod val="50000"/>
                    <a:lumOff val="50000"/>
                  </a:schemeClr>
                </a:solidFill>
              </a:rPr>
              <a:t>assessment against natural hazards at </a:t>
            </a:r>
            <a:r>
              <a:rPr lang="en-US" sz="2200" b="1" dirty="0" smtClean="0">
                <a:solidFill>
                  <a:schemeClr val="tx1">
                    <a:lumMod val="50000"/>
                    <a:lumOff val="50000"/>
                  </a:schemeClr>
                </a:solidFill>
              </a:rPr>
              <a:t>European Level (Integration Project)</a:t>
            </a:r>
          </a:p>
          <a:p>
            <a:endParaRPr lang="en-US" sz="2200" b="1" dirty="0" smtClean="0">
              <a:solidFill>
                <a:schemeClr val="tx1">
                  <a:lumMod val="50000"/>
                  <a:lumOff val="50000"/>
                </a:schemeClr>
              </a:solidFill>
            </a:endParaRPr>
          </a:p>
          <a:p>
            <a:r>
              <a:rPr lang="en-US" sz="2200" b="1" dirty="0" smtClean="0">
                <a:solidFill>
                  <a:schemeClr val="tx1">
                    <a:lumMod val="50000"/>
                    <a:lumOff val="50000"/>
                  </a:schemeClr>
                </a:solidFill>
              </a:rPr>
              <a:t>Development and implementation of an integrated system for the Safety and Security of the fruition and the related emergency situations</a:t>
            </a:r>
          </a:p>
          <a:p>
            <a:pPr marL="0" indent="0">
              <a:buNone/>
            </a:pPr>
            <a:endParaRPr lang="en-US" sz="2200" b="1" dirty="0" smtClean="0">
              <a:solidFill>
                <a:schemeClr val="tx1">
                  <a:lumMod val="50000"/>
                  <a:lumOff val="50000"/>
                </a:schemeClr>
              </a:solidFill>
            </a:endParaRPr>
          </a:p>
          <a:p>
            <a:r>
              <a:rPr lang="en-US" sz="2200" b="1" dirty="0" smtClean="0">
                <a:solidFill>
                  <a:schemeClr val="tx1">
                    <a:lumMod val="50000"/>
                    <a:lumOff val="50000"/>
                  </a:schemeClr>
                </a:solidFill>
              </a:rPr>
              <a:t>Development of ICT/sensing tools  for movable heritage Safety and Security</a:t>
            </a:r>
          </a:p>
          <a:p>
            <a:pPr marL="0" indent="0">
              <a:buNone/>
            </a:pPr>
            <a:endParaRPr lang="en-US" sz="2200" b="1" dirty="0" smtClean="0">
              <a:solidFill>
                <a:schemeClr val="tx1">
                  <a:lumMod val="50000"/>
                  <a:lumOff val="50000"/>
                </a:schemeClr>
              </a:solidFill>
            </a:endParaRPr>
          </a:p>
          <a:p>
            <a:endParaRPr lang="en-US" sz="1200" dirty="0" smtClean="0"/>
          </a:p>
          <a:p>
            <a:pPr marL="0" indent="0">
              <a:buNone/>
            </a:pPr>
            <a:r>
              <a:rPr lang="en-US" sz="1200" dirty="0" smtClean="0"/>
              <a:t> </a:t>
            </a:r>
          </a:p>
          <a:p>
            <a:endParaRPr lang="en-US" sz="1200" dirty="0"/>
          </a:p>
          <a:p>
            <a:endParaRPr lang="it-IT" sz="2800" dirty="0" smtClean="0">
              <a:solidFill>
                <a:schemeClr val="bg1">
                  <a:lumMod val="65000"/>
                </a:schemeClr>
              </a:solidFill>
            </a:endParaRPr>
          </a:p>
          <a:p>
            <a:endParaRPr lang="it-IT" sz="2800" dirty="0">
              <a:solidFill>
                <a:schemeClr val="bg1">
                  <a:lumMod val="65000"/>
                </a:schemeClr>
              </a:solidFill>
            </a:endParaRPr>
          </a:p>
        </p:txBody>
      </p:sp>
    </p:spTree>
    <p:extLst>
      <p:ext uri="{BB962C8B-B14F-4D97-AF65-F5344CB8AC3E}">
        <p14:creationId xmlns:p14="http://schemas.microsoft.com/office/powerpoint/2010/main" xmlns="" val="359178081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HAPEID" val="973RhdYw2VtDx5V9OlKJDu"/>
</p:tagLst>
</file>

<file path=ppt/tags/tag10.xml><?xml version="1.0" encoding="utf-8"?>
<p:tagLst xmlns:a="http://schemas.openxmlformats.org/drawingml/2006/main" xmlns:r="http://schemas.openxmlformats.org/officeDocument/2006/relationships" xmlns:p="http://schemas.openxmlformats.org/presentationml/2006/main">
  <p:tag name="DVSHAPEID" val="FBrSm14d2IzUTCTFLKx3Ny"/>
</p:tagLst>
</file>

<file path=ppt/tags/tag11.xml><?xml version="1.0" encoding="utf-8"?>
<p:tagLst xmlns:a="http://schemas.openxmlformats.org/drawingml/2006/main" xmlns:r="http://schemas.openxmlformats.org/officeDocument/2006/relationships" xmlns:p="http://schemas.openxmlformats.org/presentationml/2006/main">
  <p:tag name="DVSHAPEID" val="eQtETDFU6IcdMKunFRj0SL"/>
</p:tagLst>
</file>

<file path=ppt/tags/tag12.xml><?xml version="1.0" encoding="utf-8"?>
<p:tagLst xmlns:a="http://schemas.openxmlformats.org/drawingml/2006/main" xmlns:r="http://schemas.openxmlformats.org/officeDocument/2006/relationships" xmlns:p="http://schemas.openxmlformats.org/presentationml/2006/main">
  <p:tag name="DVSHAPEID" val="ec7GJj4MiXa6mApI8ry8CQ"/>
</p:tagLst>
</file>

<file path=ppt/tags/tag13.xml><?xml version="1.0" encoding="utf-8"?>
<p:tagLst xmlns:a="http://schemas.openxmlformats.org/drawingml/2006/main" xmlns:r="http://schemas.openxmlformats.org/officeDocument/2006/relationships" xmlns:p="http://schemas.openxmlformats.org/presentationml/2006/main">
  <p:tag name="DVSHAPEID" val="HGQ9an4GJMFtCgxcUmPkqf"/>
</p:tagLst>
</file>

<file path=ppt/tags/tag14.xml><?xml version="1.0" encoding="utf-8"?>
<p:tagLst xmlns:a="http://schemas.openxmlformats.org/drawingml/2006/main" xmlns:r="http://schemas.openxmlformats.org/officeDocument/2006/relationships" xmlns:p="http://schemas.openxmlformats.org/presentationml/2006/main">
  <p:tag name="DVSHAPEID" val="3FoTYXISsK9nuqQA8HIBdn"/>
</p:tagLst>
</file>

<file path=ppt/tags/tag15.xml><?xml version="1.0" encoding="utf-8"?>
<p:tagLst xmlns:a="http://schemas.openxmlformats.org/drawingml/2006/main" xmlns:r="http://schemas.openxmlformats.org/officeDocument/2006/relationships" xmlns:p="http://schemas.openxmlformats.org/presentationml/2006/main">
  <p:tag name="DVSHAPEID" val="qSY8aVwbiiqsDbKgp6YRkV"/>
</p:tagLst>
</file>

<file path=ppt/tags/tag16.xml><?xml version="1.0" encoding="utf-8"?>
<p:tagLst xmlns:a="http://schemas.openxmlformats.org/drawingml/2006/main" xmlns:r="http://schemas.openxmlformats.org/officeDocument/2006/relationships" xmlns:p="http://schemas.openxmlformats.org/presentationml/2006/main">
  <p:tag name="DVSHAPEID" val="jfM6mjd8BO2FevVPMMlgrR"/>
</p:tagLst>
</file>

<file path=ppt/tags/tag17.xml><?xml version="1.0" encoding="utf-8"?>
<p:tagLst xmlns:a="http://schemas.openxmlformats.org/drawingml/2006/main" xmlns:r="http://schemas.openxmlformats.org/officeDocument/2006/relationships" xmlns:p="http://schemas.openxmlformats.org/presentationml/2006/main">
  <p:tag name="DVSHAPEID" val="W2NEPRhBDl3vyIm4zcXaGC"/>
</p:tagLst>
</file>

<file path=ppt/tags/tag18.xml><?xml version="1.0" encoding="utf-8"?>
<p:tagLst xmlns:a="http://schemas.openxmlformats.org/drawingml/2006/main" xmlns:r="http://schemas.openxmlformats.org/officeDocument/2006/relationships" xmlns:p="http://schemas.openxmlformats.org/presentationml/2006/main">
  <p:tag name="DVSHAPEID" val="qXWflAkbv3tsjJiHumQ0aG"/>
</p:tagLst>
</file>

<file path=ppt/tags/tag19.xml><?xml version="1.0" encoding="utf-8"?>
<p:tagLst xmlns:a="http://schemas.openxmlformats.org/drawingml/2006/main" xmlns:r="http://schemas.openxmlformats.org/officeDocument/2006/relationships" xmlns:p="http://schemas.openxmlformats.org/presentationml/2006/main">
  <p:tag name="DVSHAPEID" val="CIWdsId8ihbjBQIAwHhsP0"/>
</p:tagLst>
</file>

<file path=ppt/tags/tag2.xml><?xml version="1.0" encoding="utf-8"?>
<p:tagLst xmlns:a="http://schemas.openxmlformats.org/drawingml/2006/main" xmlns:r="http://schemas.openxmlformats.org/officeDocument/2006/relationships" xmlns:p="http://schemas.openxmlformats.org/presentationml/2006/main">
  <p:tag name="DVSHAPEID" val="AbMEgxkWg8pAxd9UqtxynE"/>
</p:tagLst>
</file>

<file path=ppt/tags/tag20.xml><?xml version="1.0" encoding="utf-8"?>
<p:tagLst xmlns:a="http://schemas.openxmlformats.org/drawingml/2006/main" xmlns:r="http://schemas.openxmlformats.org/officeDocument/2006/relationships" xmlns:p="http://schemas.openxmlformats.org/presentationml/2006/main">
  <p:tag name="DVSHAPEID" val="26pCLRIBjFsJldi78BYnKc"/>
</p:tagLst>
</file>

<file path=ppt/tags/tag21.xml><?xml version="1.0" encoding="utf-8"?>
<p:tagLst xmlns:a="http://schemas.openxmlformats.org/drawingml/2006/main" xmlns:r="http://schemas.openxmlformats.org/officeDocument/2006/relationships" xmlns:p="http://schemas.openxmlformats.org/presentationml/2006/main">
  <p:tag name="DVSHAPEID" val="hZ8sZTP9JHQBGQNPWlqHXv"/>
</p:tagLst>
</file>

<file path=ppt/tags/tag22.xml><?xml version="1.0" encoding="utf-8"?>
<p:tagLst xmlns:a="http://schemas.openxmlformats.org/drawingml/2006/main" xmlns:r="http://schemas.openxmlformats.org/officeDocument/2006/relationships" xmlns:p="http://schemas.openxmlformats.org/presentationml/2006/main">
  <p:tag name="DVSHAPEID" val="QSuuhozFusfQOpuiSOLaWK"/>
</p:tagLst>
</file>

<file path=ppt/tags/tag23.xml><?xml version="1.0" encoding="utf-8"?>
<p:tagLst xmlns:a="http://schemas.openxmlformats.org/drawingml/2006/main" xmlns:r="http://schemas.openxmlformats.org/officeDocument/2006/relationships" xmlns:p="http://schemas.openxmlformats.org/presentationml/2006/main">
  <p:tag name="DVSHAPEID" val="TJxskiFCX2eM8fXvCrA3dn"/>
</p:tagLst>
</file>

<file path=ppt/tags/tag24.xml><?xml version="1.0" encoding="utf-8"?>
<p:tagLst xmlns:a="http://schemas.openxmlformats.org/drawingml/2006/main" xmlns:r="http://schemas.openxmlformats.org/officeDocument/2006/relationships" xmlns:p="http://schemas.openxmlformats.org/presentationml/2006/main">
  <p:tag name="DVSHAPEID" val="lQ1nkDtBVNz6YLWO4g0Rvd"/>
</p:tagLst>
</file>

<file path=ppt/tags/tag25.xml><?xml version="1.0" encoding="utf-8"?>
<p:tagLst xmlns:a="http://schemas.openxmlformats.org/drawingml/2006/main" xmlns:r="http://schemas.openxmlformats.org/officeDocument/2006/relationships" xmlns:p="http://schemas.openxmlformats.org/presentationml/2006/main">
  <p:tag name="DVSHAPEID" val="B2hekmckzSxvnGqWX19l6q"/>
</p:tagLst>
</file>

<file path=ppt/tags/tag26.xml><?xml version="1.0" encoding="utf-8"?>
<p:tagLst xmlns:a="http://schemas.openxmlformats.org/drawingml/2006/main" xmlns:r="http://schemas.openxmlformats.org/officeDocument/2006/relationships" xmlns:p="http://schemas.openxmlformats.org/presentationml/2006/main">
  <p:tag name="DVSHAPEID" val="d2hcyNnj3lR8fZ65i6oBdG"/>
</p:tagLst>
</file>

<file path=ppt/tags/tag27.xml><?xml version="1.0" encoding="utf-8"?>
<p:tagLst xmlns:a="http://schemas.openxmlformats.org/drawingml/2006/main" xmlns:r="http://schemas.openxmlformats.org/officeDocument/2006/relationships" xmlns:p="http://schemas.openxmlformats.org/presentationml/2006/main">
  <p:tag name="DVSHAPEID" val="ztngo7iYI96aPeX8OoWfPb"/>
</p:tagLst>
</file>

<file path=ppt/tags/tag28.xml><?xml version="1.0" encoding="utf-8"?>
<p:tagLst xmlns:a="http://schemas.openxmlformats.org/drawingml/2006/main" xmlns:r="http://schemas.openxmlformats.org/officeDocument/2006/relationships" xmlns:p="http://schemas.openxmlformats.org/presentationml/2006/main">
  <p:tag name="DVSHAPEID" val="DerrQRI2XvcxtNPipg04DH"/>
</p:tagLst>
</file>

<file path=ppt/tags/tag29.xml><?xml version="1.0" encoding="utf-8"?>
<p:tagLst xmlns:a="http://schemas.openxmlformats.org/drawingml/2006/main" xmlns:r="http://schemas.openxmlformats.org/officeDocument/2006/relationships" xmlns:p="http://schemas.openxmlformats.org/presentationml/2006/main">
  <p:tag name="DVSHAPEID" val="24aR8aiZFYQnP8PXgrfGcA"/>
</p:tagLst>
</file>

<file path=ppt/tags/tag3.xml><?xml version="1.0" encoding="utf-8"?>
<p:tagLst xmlns:a="http://schemas.openxmlformats.org/drawingml/2006/main" xmlns:r="http://schemas.openxmlformats.org/officeDocument/2006/relationships" xmlns:p="http://schemas.openxmlformats.org/presentationml/2006/main">
  <p:tag name="DVSHAPEID" val="8sBskJLstjgFxR5CXrb6Ek"/>
</p:tagLst>
</file>

<file path=ppt/tags/tag30.xml><?xml version="1.0" encoding="utf-8"?>
<p:tagLst xmlns:a="http://schemas.openxmlformats.org/drawingml/2006/main" xmlns:r="http://schemas.openxmlformats.org/officeDocument/2006/relationships" xmlns:p="http://schemas.openxmlformats.org/presentationml/2006/main">
  <p:tag name="DVSHAPEID" val="XhL9ivZGeKxWcmgZJyJXPe"/>
</p:tagLst>
</file>

<file path=ppt/tags/tag31.xml><?xml version="1.0" encoding="utf-8"?>
<p:tagLst xmlns:a="http://schemas.openxmlformats.org/drawingml/2006/main" xmlns:r="http://schemas.openxmlformats.org/officeDocument/2006/relationships" xmlns:p="http://schemas.openxmlformats.org/presentationml/2006/main">
  <p:tag name="DVSHAPEID" val="G5YGssZzPWvr6S5YRM0ZJ5"/>
</p:tagLst>
</file>

<file path=ppt/tags/tag32.xml><?xml version="1.0" encoding="utf-8"?>
<p:tagLst xmlns:a="http://schemas.openxmlformats.org/drawingml/2006/main" xmlns:r="http://schemas.openxmlformats.org/officeDocument/2006/relationships" xmlns:p="http://schemas.openxmlformats.org/presentationml/2006/main">
  <p:tag name="DVSHAPEID" val="QSWsGgHHXeLJBGaC3wGFVB"/>
</p:tagLst>
</file>

<file path=ppt/tags/tag33.xml><?xml version="1.0" encoding="utf-8"?>
<p:tagLst xmlns:a="http://schemas.openxmlformats.org/drawingml/2006/main" xmlns:r="http://schemas.openxmlformats.org/officeDocument/2006/relationships" xmlns:p="http://schemas.openxmlformats.org/presentationml/2006/main">
  <p:tag name="DVSHAPEID" val="qKgnULGWXQvAf5K0LJR7Zg"/>
</p:tagLst>
</file>

<file path=ppt/tags/tag34.xml><?xml version="1.0" encoding="utf-8"?>
<p:tagLst xmlns:a="http://schemas.openxmlformats.org/drawingml/2006/main" xmlns:r="http://schemas.openxmlformats.org/officeDocument/2006/relationships" xmlns:p="http://schemas.openxmlformats.org/presentationml/2006/main">
  <p:tag name="DVSHAPEID" val="GnhoNfJti4afsccjmW00hU"/>
</p:tagLst>
</file>

<file path=ppt/tags/tag35.xml><?xml version="1.0" encoding="utf-8"?>
<p:tagLst xmlns:a="http://schemas.openxmlformats.org/drawingml/2006/main" xmlns:r="http://schemas.openxmlformats.org/officeDocument/2006/relationships" xmlns:p="http://schemas.openxmlformats.org/presentationml/2006/main">
  <p:tag name="DVSHAPEID" val="d1r4R2KXNOBa3S6vXqctxr"/>
</p:tagLst>
</file>

<file path=ppt/tags/tag36.xml><?xml version="1.0" encoding="utf-8"?>
<p:tagLst xmlns:a="http://schemas.openxmlformats.org/drawingml/2006/main" xmlns:r="http://schemas.openxmlformats.org/officeDocument/2006/relationships" xmlns:p="http://schemas.openxmlformats.org/presentationml/2006/main">
  <p:tag name="DVSHAPEID" val="q0DyOsmV6YZL9fXInHIlhm"/>
</p:tagLst>
</file>

<file path=ppt/tags/tag37.xml><?xml version="1.0" encoding="utf-8"?>
<p:tagLst xmlns:a="http://schemas.openxmlformats.org/drawingml/2006/main" xmlns:r="http://schemas.openxmlformats.org/officeDocument/2006/relationships" xmlns:p="http://schemas.openxmlformats.org/presentationml/2006/main">
  <p:tag name="DVSHAPEID" val="Dh8jcRZzOOnMArrjeiBRHC"/>
</p:tagLst>
</file>

<file path=ppt/tags/tag38.xml><?xml version="1.0" encoding="utf-8"?>
<p:tagLst xmlns:a="http://schemas.openxmlformats.org/drawingml/2006/main" xmlns:r="http://schemas.openxmlformats.org/officeDocument/2006/relationships" xmlns:p="http://schemas.openxmlformats.org/presentationml/2006/main">
  <p:tag name="DVSHAPEID" val="biJQxe3vKba4mlqvguWxaa"/>
</p:tagLst>
</file>

<file path=ppt/tags/tag39.xml><?xml version="1.0" encoding="utf-8"?>
<p:tagLst xmlns:a="http://schemas.openxmlformats.org/drawingml/2006/main" xmlns:r="http://schemas.openxmlformats.org/officeDocument/2006/relationships" xmlns:p="http://schemas.openxmlformats.org/presentationml/2006/main">
  <p:tag name="DVSHAPEID" val="onFwh3sqKpE06QAmkKwj3b"/>
</p:tagLst>
</file>

<file path=ppt/tags/tag4.xml><?xml version="1.0" encoding="utf-8"?>
<p:tagLst xmlns:a="http://schemas.openxmlformats.org/drawingml/2006/main" xmlns:r="http://schemas.openxmlformats.org/officeDocument/2006/relationships" xmlns:p="http://schemas.openxmlformats.org/presentationml/2006/main">
  <p:tag name="DVSHAPEID" val="eWxI0TUgc46W2j3NcAaOF5"/>
</p:tagLst>
</file>

<file path=ppt/tags/tag40.xml><?xml version="1.0" encoding="utf-8"?>
<p:tagLst xmlns:a="http://schemas.openxmlformats.org/drawingml/2006/main" xmlns:r="http://schemas.openxmlformats.org/officeDocument/2006/relationships" xmlns:p="http://schemas.openxmlformats.org/presentationml/2006/main">
  <p:tag name="DVSHAPEID" val="Cw45TI26Vas0Tlb1XZ2jrK"/>
</p:tagLst>
</file>

<file path=ppt/tags/tag41.xml><?xml version="1.0" encoding="utf-8"?>
<p:tagLst xmlns:a="http://schemas.openxmlformats.org/drawingml/2006/main" xmlns:r="http://schemas.openxmlformats.org/officeDocument/2006/relationships" xmlns:p="http://schemas.openxmlformats.org/presentationml/2006/main">
  <p:tag name="DVSHAPEID" val="pmfzVUab0Q7dK8rb9JoEtu"/>
</p:tagLst>
</file>

<file path=ppt/tags/tag42.xml><?xml version="1.0" encoding="utf-8"?>
<p:tagLst xmlns:a="http://schemas.openxmlformats.org/drawingml/2006/main" xmlns:r="http://schemas.openxmlformats.org/officeDocument/2006/relationships" xmlns:p="http://schemas.openxmlformats.org/presentationml/2006/main">
  <p:tag name="DVSHAPEID" val="x6WeaiMxgKJR7IQjN8WJ9B"/>
</p:tagLst>
</file>

<file path=ppt/tags/tag43.xml><?xml version="1.0" encoding="utf-8"?>
<p:tagLst xmlns:a="http://schemas.openxmlformats.org/drawingml/2006/main" xmlns:r="http://schemas.openxmlformats.org/officeDocument/2006/relationships" xmlns:p="http://schemas.openxmlformats.org/presentationml/2006/main">
  <p:tag name="DVSHAPEID" val="TFB2zLPiUNhUO8DHJRptAm"/>
</p:tagLst>
</file>

<file path=ppt/tags/tag44.xml><?xml version="1.0" encoding="utf-8"?>
<p:tagLst xmlns:a="http://schemas.openxmlformats.org/drawingml/2006/main" xmlns:r="http://schemas.openxmlformats.org/officeDocument/2006/relationships" xmlns:p="http://schemas.openxmlformats.org/presentationml/2006/main">
  <p:tag name="DVSHAPEID" val="tT1JlQWgHJlVdhC8J1HYPW"/>
</p:tagLst>
</file>

<file path=ppt/tags/tag45.xml><?xml version="1.0" encoding="utf-8"?>
<p:tagLst xmlns:a="http://schemas.openxmlformats.org/drawingml/2006/main" xmlns:r="http://schemas.openxmlformats.org/officeDocument/2006/relationships" xmlns:p="http://schemas.openxmlformats.org/presentationml/2006/main">
  <p:tag name="DVSHAPEID" val="AcUHG6o4kG1wbI0PqZmE5y"/>
</p:tagLst>
</file>

<file path=ppt/tags/tag46.xml><?xml version="1.0" encoding="utf-8"?>
<p:tagLst xmlns:a="http://schemas.openxmlformats.org/drawingml/2006/main" xmlns:r="http://schemas.openxmlformats.org/officeDocument/2006/relationships" xmlns:p="http://schemas.openxmlformats.org/presentationml/2006/main">
  <p:tag name="DVSHAPEID" val="zSUl4A7nLCxxjOPD9PRDoF"/>
</p:tagLst>
</file>

<file path=ppt/tags/tag47.xml><?xml version="1.0" encoding="utf-8"?>
<p:tagLst xmlns:a="http://schemas.openxmlformats.org/drawingml/2006/main" xmlns:r="http://schemas.openxmlformats.org/officeDocument/2006/relationships" xmlns:p="http://schemas.openxmlformats.org/presentationml/2006/main">
  <p:tag name="DVSHAPEID" val="UH5U7UBIBaR1D1Nl2NXWUp"/>
</p:tagLst>
</file>

<file path=ppt/tags/tag48.xml><?xml version="1.0" encoding="utf-8"?>
<p:tagLst xmlns:a="http://schemas.openxmlformats.org/drawingml/2006/main" xmlns:r="http://schemas.openxmlformats.org/officeDocument/2006/relationships" xmlns:p="http://schemas.openxmlformats.org/presentationml/2006/main">
  <p:tag name="DVSHAPEID" val="YEpc0MQwMs9UXdf9tdM30m"/>
</p:tagLst>
</file>

<file path=ppt/tags/tag49.xml><?xml version="1.0" encoding="utf-8"?>
<p:tagLst xmlns:a="http://schemas.openxmlformats.org/drawingml/2006/main" xmlns:r="http://schemas.openxmlformats.org/officeDocument/2006/relationships" xmlns:p="http://schemas.openxmlformats.org/presentationml/2006/main">
  <p:tag name="DVSHAPEID" val="GhaNQNN3GrKvIrvVTOR5oo"/>
</p:tagLst>
</file>

<file path=ppt/tags/tag5.xml><?xml version="1.0" encoding="utf-8"?>
<p:tagLst xmlns:a="http://schemas.openxmlformats.org/drawingml/2006/main" xmlns:r="http://schemas.openxmlformats.org/officeDocument/2006/relationships" xmlns:p="http://schemas.openxmlformats.org/presentationml/2006/main">
  <p:tag name="DVSHAPEID" val="kSGhONw6nhZNdFUCJRxc7b"/>
</p:tagLst>
</file>

<file path=ppt/tags/tag50.xml><?xml version="1.0" encoding="utf-8"?>
<p:tagLst xmlns:a="http://schemas.openxmlformats.org/drawingml/2006/main" xmlns:r="http://schemas.openxmlformats.org/officeDocument/2006/relationships" xmlns:p="http://schemas.openxmlformats.org/presentationml/2006/main">
  <p:tag name="DVSHAPEID" val="SJ4z5SkJaQpBX81dW2JIMH"/>
</p:tagLst>
</file>

<file path=ppt/tags/tag51.xml><?xml version="1.0" encoding="utf-8"?>
<p:tagLst xmlns:a="http://schemas.openxmlformats.org/drawingml/2006/main" xmlns:r="http://schemas.openxmlformats.org/officeDocument/2006/relationships" xmlns:p="http://schemas.openxmlformats.org/presentationml/2006/main">
  <p:tag name="DVSHAPEID" val="9suNEykYcUYhorJhIVJWhU"/>
</p:tagLst>
</file>

<file path=ppt/tags/tag52.xml><?xml version="1.0" encoding="utf-8"?>
<p:tagLst xmlns:a="http://schemas.openxmlformats.org/drawingml/2006/main" xmlns:r="http://schemas.openxmlformats.org/officeDocument/2006/relationships" xmlns:p="http://schemas.openxmlformats.org/presentationml/2006/main">
  <p:tag name="DVSHAPEID" val="56unTGSPmFCaAB4hdLpbEu"/>
</p:tagLst>
</file>

<file path=ppt/tags/tag53.xml><?xml version="1.0" encoding="utf-8"?>
<p:tagLst xmlns:a="http://schemas.openxmlformats.org/drawingml/2006/main" xmlns:r="http://schemas.openxmlformats.org/officeDocument/2006/relationships" xmlns:p="http://schemas.openxmlformats.org/presentationml/2006/main">
  <p:tag name="DVSHAPEID" val="DGJzuEjNZPqemojhED5myi"/>
</p:tagLst>
</file>

<file path=ppt/tags/tag54.xml><?xml version="1.0" encoding="utf-8"?>
<p:tagLst xmlns:a="http://schemas.openxmlformats.org/drawingml/2006/main" xmlns:r="http://schemas.openxmlformats.org/officeDocument/2006/relationships" xmlns:p="http://schemas.openxmlformats.org/presentationml/2006/main">
  <p:tag name="DVSHAPEID" val="EeQ7cqHYx5gBtNDjcdvyGN"/>
</p:tagLst>
</file>

<file path=ppt/tags/tag55.xml><?xml version="1.0" encoding="utf-8"?>
<p:tagLst xmlns:a="http://schemas.openxmlformats.org/drawingml/2006/main" xmlns:r="http://schemas.openxmlformats.org/officeDocument/2006/relationships" xmlns:p="http://schemas.openxmlformats.org/presentationml/2006/main">
  <p:tag name="DVSHAPEID" val="KleGXW6L5hVk1vImsT60ik"/>
</p:tagLst>
</file>

<file path=ppt/tags/tag56.xml><?xml version="1.0" encoding="utf-8"?>
<p:tagLst xmlns:a="http://schemas.openxmlformats.org/drawingml/2006/main" xmlns:r="http://schemas.openxmlformats.org/officeDocument/2006/relationships" xmlns:p="http://schemas.openxmlformats.org/presentationml/2006/main">
  <p:tag name="DVSHAPEID" val="YLUwDlrSR0CRtvTwsLRL0Y"/>
</p:tagLst>
</file>

<file path=ppt/tags/tag57.xml><?xml version="1.0" encoding="utf-8"?>
<p:tagLst xmlns:a="http://schemas.openxmlformats.org/drawingml/2006/main" xmlns:r="http://schemas.openxmlformats.org/officeDocument/2006/relationships" xmlns:p="http://schemas.openxmlformats.org/presentationml/2006/main">
  <p:tag name="DVSECTIONID" val="qUaxltks7WTA7rzIWr0phg"/>
</p:tagLst>
</file>

<file path=ppt/tags/tag6.xml><?xml version="1.0" encoding="utf-8"?>
<p:tagLst xmlns:a="http://schemas.openxmlformats.org/drawingml/2006/main" xmlns:r="http://schemas.openxmlformats.org/officeDocument/2006/relationships" xmlns:p="http://schemas.openxmlformats.org/presentationml/2006/main">
  <p:tag name="DVSHAPEID" val="yBPLz9eAVQF9BF1I56K6HP"/>
</p:tagLst>
</file>

<file path=ppt/tags/tag7.xml><?xml version="1.0" encoding="utf-8"?>
<p:tagLst xmlns:a="http://schemas.openxmlformats.org/drawingml/2006/main" xmlns:r="http://schemas.openxmlformats.org/officeDocument/2006/relationships" xmlns:p="http://schemas.openxmlformats.org/presentationml/2006/main">
  <p:tag name="DVSHAPEID" val="Wf5nSAQihsY9j5s2emRMl8"/>
</p:tagLst>
</file>

<file path=ppt/tags/tag8.xml><?xml version="1.0" encoding="utf-8"?>
<p:tagLst xmlns:a="http://schemas.openxmlformats.org/drawingml/2006/main" xmlns:r="http://schemas.openxmlformats.org/officeDocument/2006/relationships" xmlns:p="http://schemas.openxmlformats.org/presentationml/2006/main">
  <p:tag name="DVSHAPEID" val="744fB1Mqr1tIEAFchEJCzd"/>
</p:tagLst>
</file>

<file path=ppt/tags/tag9.xml><?xml version="1.0" encoding="utf-8"?>
<p:tagLst xmlns:a="http://schemas.openxmlformats.org/drawingml/2006/main" xmlns:r="http://schemas.openxmlformats.org/officeDocument/2006/relationships" xmlns:p="http://schemas.openxmlformats.org/presentationml/2006/main">
  <p:tag name="DVSHAPEID" val="arlVg2SoeVuN71jDYPwQ0X"/>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1677</TotalTime>
  <Words>665</Words>
  <Application>Microsoft Office PowerPoint</Application>
  <PresentationFormat>Presentazione su schermo (4:3)</PresentationFormat>
  <Paragraphs>64</Paragraphs>
  <Slides>8</Slides>
  <Notes>1</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Diapositiva 1</vt:lpstr>
      <vt:lpstr>Introduction</vt:lpstr>
      <vt:lpstr>What we Need </vt:lpstr>
      <vt:lpstr>Technological needs</vt:lpstr>
      <vt:lpstr>Thematic of Work</vt:lpstr>
      <vt:lpstr>Sub-Thematics</vt:lpstr>
      <vt:lpstr>Sub-thematics</vt:lpstr>
      <vt:lpstr>Project Ideas</vt:lpstr>
    </vt:vector>
  </TitlesOfParts>
  <Company>aecma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SMI2Gs</dc:title>
  <dc:creator>LG</dc:creator>
  <cp:lastModifiedBy>corbucci</cp:lastModifiedBy>
  <cp:revision>168</cp:revision>
  <dcterms:created xsi:type="dcterms:W3CDTF">2009-09-07T10:55:34Z</dcterms:created>
  <dcterms:modified xsi:type="dcterms:W3CDTF">2013-02-11T14:07:33Z</dcterms:modified>
</cp:coreProperties>
</file>