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tags/tag49.xml" ContentType="application/vnd.openxmlformats-officedocument.presentationml.tags+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ags/tag7.xml" ContentType="application/vnd.openxmlformats-officedocument.presentationml.tags+xml"/>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docProps/app.xml" ContentType="application/vnd.openxmlformats-officedocument.extended-properties+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332" r:id="rId2"/>
    <p:sldId id="333" r:id="rId3"/>
    <p:sldId id="337" r:id="rId4"/>
    <p:sldId id="334" r:id="rId5"/>
    <p:sldId id="338" r:id="rId6"/>
    <p:sldId id="335" r:id="rId7"/>
    <p:sldId id="339" r:id="rId8"/>
    <p:sldId id="336"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8110" autoAdjust="0"/>
    <p:restoredTop sz="94595" autoAdjust="0"/>
  </p:normalViewPr>
  <p:slideViewPr>
    <p:cSldViewPr>
      <p:cViewPr varScale="1">
        <p:scale>
          <a:sx n="101" d="100"/>
          <a:sy n="101" d="100"/>
        </p:scale>
        <p:origin x="-84" y="-186"/>
      </p:cViewPr>
      <p:guideLst>
        <p:guide orient="horz" pos="2160"/>
        <p:guide pos="2880"/>
      </p:guideLst>
    </p:cSldViewPr>
  </p:slideViewPr>
  <p:outlineViewPr>
    <p:cViewPr>
      <p:scale>
        <a:sx n="33" d="100"/>
        <a:sy n="33" d="100"/>
      </p:scale>
      <p:origin x="0" y="66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71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9CBD475-69D8-4CD0-9B7C-EFBC930A59F5}" type="slidenum">
              <a:rPr lang="en-GB"/>
              <a:pPr/>
              <a:t>‹N›</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9CEEE90-F509-4660-AFFA-A4EC0BB1B951}" type="slidenum">
              <a:rPr lang="it-IT" smtClean="0">
                <a:solidFill>
                  <a:prstClr val="black"/>
                </a:solidFill>
              </a:rPr>
              <a:pPr/>
              <a:t>1</a:t>
            </a:fld>
            <a:endParaRPr lang="it-IT"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9.xml"/><Relationship Id="rId7"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slideMaster" Target="../slideMasters/slideMaster1.xml"/><Relationship Id="rId5" Type="http://schemas.openxmlformats.org/officeDocument/2006/relationships/tags" Target="../tags/tag56.xml"/><Relationship Id="rId4" Type="http://schemas.openxmlformats.org/officeDocument/2006/relationships/tags" Target="../tags/tag55.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15.xml"/><Relationship Id="rId7"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tags" Target="../tags/tag18.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slideMaster" Target="../slideMasters/slideMaster1.xml"/><Relationship Id="rId5" Type="http://schemas.openxmlformats.org/officeDocument/2006/relationships/tags" Target="../tags/tag23.xml"/><Relationship Id="rId4" Type="http://schemas.openxmlformats.org/officeDocument/2006/relationships/tags" Target="../tags/tag22.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6.xml"/><Relationship Id="rId7"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7.xml"/><Relationship Id="rId3" Type="http://schemas.openxmlformats.org/officeDocument/2006/relationships/tags" Target="../tags/tag32.xml"/><Relationship Id="rId7" Type="http://schemas.openxmlformats.org/officeDocument/2006/relationships/tags" Target="../tags/tag3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tags" Target="../tags/tag35.xml"/><Relationship Id="rId5" Type="http://schemas.openxmlformats.org/officeDocument/2006/relationships/tags" Target="../tags/tag34.xml"/><Relationship Id="rId4" Type="http://schemas.openxmlformats.org/officeDocument/2006/relationships/tags" Target="../tags/tag33.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slideMaster" Target="../slideMasters/slideMaster1.xml"/><Relationship Id="rId4" Type="http://schemas.openxmlformats.org/officeDocument/2006/relationships/tags" Target="../tags/tag4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5.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48.xml"/><Relationship Id="rId7" Type="http://schemas.openxmlformats.org/officeDocument/2006/relationships/slideMaster" Target="../slideMasters/slideMaster1.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custDataLst>
              <p:tags r:id="rId1"/>
            </p:custDataLst>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custDataLst>
              <p:tags r:id="rId2"/>
            </p:custDataLst>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olo e testo verticale">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5" name="Segnaposto piè di pagina 4"/>
          <p:cNvSpPr>
            <a:spLocks noGrp="1"/>
          </p:cNvSpPr>
          <p:nvPr>
            <p:ph type="ftr" sz="quarter" idx="11"/>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custDataLst>
              <p:tags r:id="rId1"/>
            </p:custDataLs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custDataLst>
              <p:tags r:id="rId2"/>
            </p:custDataLst>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07.02.2013</a:t>
            </a:fld>
            <a:endParaRPr lang="it-IT" dirty="0">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
        <p:nvSpPr>
          <p:cNvPr id="3" name="Segnaposto contenuto 2"/>
          <p:cNvSpPr>
            <a:spLocks noGrp="1"/>
          </p:cNvSpPr>
          <p:nvPr>
            <p:ph idx="1"/>
            <p:custDataLst>
              <p:tags r:id="rId2"/>
            </p:custDataLst>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custDataLst>
              <p:tags r:id="rId3"/>
            </p:custDataLst>
          </p:nvPr>
        </p:nvSpPr>
        <p:spPr>
          <a:xfrm>
            <a:off x="179802" y="6356350"/>
            <a:ext cx="2133600" cy="365125"/>
          </a:xfrm>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a:xfrm>
            <a:off x="6851146" y="6356350"/>
            <a:ext cx="2133600" cy="365125"/>
          </a:xfrm>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grpSp>
        <p:nvGrpSpPr>
          <p:cNvPr id="7" name="Gruppo 6"/>
          <p:cNvGrpSpPr/>
          <p:nvPr userDrawn="1">
            <p:custDataLst>
              <p:tags r:id="rId6"/>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8"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custDataLst>
              <p:tags r:id="rId2"/>
            </p:custDataLst>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5" name="Segnaposto piè di pagina 4"/>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6" name="Segnaposto numero diapositiva 5"/>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3" name="Segnaposto contenuto 2"/>
          <p:cNvSpPr>
            <a:spLocks noGrp="1"/>
          </p:cNvSpPr>
          <p:nvPr>
            <p:ph sz="half" idx="1"/>
            <p:custDataLst>
              <p:tags r:id="rId1"/>
            </p:custDataLst>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custDataLst>
              <p:tags r:id="rId2"/>
            </p:custDataLst>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custDataLst>
              <p:tags r:id="rId3"/>
            </p:custDataLst>
          </p:nvPr>
        </p:nvSpPr>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6" name="Segnaposto piè di pagina 5"/>
          <p:cNvSpPr>
            <a:spLocks noGrp="1"/>
          </p:cNvSpPr>
          <p:nvPr>
            <p:ph type="ftr" sz="quarter" idx="11"/>
            <p:custDataLst>
              <p:tags r:id="rId4"/>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5"/>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8" name="Titolo 1"/>
          <p:cNvSpPr>
            <a:spLocks noGrp="1"/>
          </p:cNvSpPr>
          <p:nvPr>
            <p:ph type="title"/>
            <p:custDataLst>
              <p:tags r:id="rId6"/>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fronto">
    <p:spTree>
      <p:nvGrpSpPr>
        <p:cNvPr id="1" name=""/>
        <p:cNvGrpSpPr/>
        <p:nvPr/>
      </p:nvGrpSpPr>
      <p:grpSpPr>
        <a:xfrm>
          <a:off x="0" y="0"/>
          <a:ext cx="0" cy="0"/>
          <a:chOff x="0" y="0"/>
          <a:chExt cx="0" cy="0"/>
        </a:xfrm>
      </p:grpSpPr>
      <p:sp>
        <p:nvSpPr>
          <p:cNvPr id="3" name="Segnaposto testo 2"/>
          <p:cNvSpPr>
            <a:spLocks noGrp="1"/>
          </p:cNvSpPr>
          <p:nvPr>
            <p:ph type="body" idx="1"/>
            <p:custDataLst>
              <p:tags r:id="rId1"/>
            </p:custDataLst>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custDataLst>
              <p:tags r:id="rId2"/>
            </p:custDataLst>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custDataLst>
              <p:tags r:id="rId3"/>
            </p:custDataLst>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custDataLst>
              <p:tags r:id="rId4"/>
            </p:custDataLst>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custDataLst>
              <p:tags r:id="rId5"/>
            </p:custDataLst>
          </p:nvPr>
        </p:nvSpPr>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8" name="Segnaposto piè di pagina 7"/>
          <p:cNvSpPr>
            <a:spLocks noGrp="1"/>
          </p:cNvSpPr>
          <p:nvPr>
            <p:ph type="ftr" sz="quarter" idx="11"/>
            <p:custDataLst>
              <p:tags r:id="rId6"/>
            </p:custDataLst>
          </p:nvPr>
        </p:nvSpPr>
        <p:spPr/>
        <p:txBody>
          <a:bodyPr/>
          <a:lstStyle/>
          <a:p>
            <a:endParaRPr lang="it-IT">
              <a:solidFill>
                <a:prstClr val="black">
                  <a:tint val="75000"/>
                </a:prstClr>
              </a:solidFill>
            </a:endParaRPr>
          </a:p>
        </p:txBody>
      </p:sp>
      <p:sp>
        <p:nvSpPr>
          <p:cNvPr id="9" name="Segnaposto numero diapositiva 8"/>
          <p:cNvSpPr>
            <a:spLocks noGrp="1"/>
          </p:cNvSpPr>
          <p:nvPr>
            <p:ph type="sldNum" sz="quarter" idx="12"/>
            <p:custDataLst>
              <p:tags r:id="rId7"/>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10" name="Titolo 1"/>
          <p:cNvSpPr>
            <a:spLocks noGrp="1"/>
          </p:cNvSpPr>
          <p:nvPr>
            <p:ph type="title"/>
            <p:custDataLst>
              <p:tags r:id="rId8"/>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4" name="Segnaposto piè di pagina 3"/>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5" name="Segnaposto numero diapositiva 4"/>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
        <p:nvSpPr>
          <p:cNvPr id="7" name="Titolo 1"/>
          <p:cNvSpPr>
            <a:spLocks noGrp="1"/>
          </p:cNvSpPr>
          <p:nvPr>
            <p:ph type="title"/>
            <p:custDataLst>
              <p:tags r:id="rId4"/>
            </p:custDataLst>
          </p:nvPr>
        </p:nvSpPr>
        <p:spPr>
          <a:xfrm>
            <a:off x="1650669" y="522514"/>
            <a:ext cx="7303325" cy="795647"/>
          </a:xfrm>
        </p:spPr>
        <p:txBody>
          <a:bodyPr>
            <a:normAutofit/>
          </a:bodyPr>
          <a:lstStyle>
            <a:lvl1pPr>
              <a:defRPr sz="3200"/>
            </a:lvl1pPr>
          </a:lstStyle>
          <a:p>
            <a:r>
              <a:rPr lang="it-IT" dirty="0" smtClean="0"/>
              <a:t>Fare clic per modificare lo stile del titolo</a:t>
            </a:r>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custDataLst>
              <p:tags r:id="rId1"/>
            </p:custDataLst>
          </p:nvPr>
        </p:nvSpPr>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3" name="Segnaposto piè di pagina 2"/>
          <p:cNvSpPr>
            <a:spLocks noGrp="1"/>
          </p:cNvSpPr>
          <p:nvPr>
            <p:ph type="ftr" sz="quarter" idx="11"/>
            <p:custDataLst>
              <p:tags r:id="rId2"/>
            </p:custDataLst>
          </p:nvPr>
        </p:nvSpPr>
        <p:spPr/>
        <p:txBody>
          <a:bodyPr/>
          <a:lstStyle/>
          <a:p>
            <a:endParaRPr lang="it-IT">
              <a:solidFill>
                <a:prstClr val="black">
                  <a:tint val="75000"/>
                </a:prstClr>
              </a:solidFill>
            </a:endParaRPr>
          </a:p>
        </p:txBody>
      </p:sp>
      <p:sp>
        <p:nvSpPr>
          <p:cNvPr id="4" name="Segnaposto numero diapositiva 3"/>
          <p:cNvSpPr>
            <a:spLocks noGrp="1"/>
          </p:cNvSpPr>
          <p:nvPr>
            <p:ph type="sldNum" sz="quarter" idx="12"/>
            <p:custDataLst>
              <p:tags r:id="rId3"/>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uto con didascalia">
    <p:spTree>
      <p:nvGrpSpPr>
        <p:cNvPr id="1" name=""/>
        <p:cNvGrpSpPr/>
        <p:nvPr/>
      </p:nvGrpSpPr>
      <p:grpSpPr>
        <a:xfrm>
          <a:off x="0" y="0"/>
          <a:ext cx="0" cy="0"/>
          <a:chOff x="0" y="0"/>
          <a:chExt cx="0" cy="0"/>
        </a:xfrm>
      </p:grpSpPr>
      <p:grpSp>
        <p:nvGrpSpPr>
          <p:cNvPr id="2" name="Gruppo 11"/>
          <p:cNvGrpSpPr/>
          <p:nvPr userDrawn="1">
            <p:custDataLst>
              <p:tags r:id="rId1"/>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3"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custDataLst>
              <p:tags r:id="rId1"/>
            </p:custDataLst>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custDataLst>
              <p:tags r:id="rId2"/>
            </p:custDataLst>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custDataLst>
              <p:tags r:id="rId3"/>
            </p:custDataLst>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custDataLst>
              <p:tags r:id="rId4"/>
            </p:custDataLst>
          </p:nvPr>
        </p:nvSpPr>
        <p:spPr/>
        <p:txBody>
          <a:bodyPr/>
          <a:lstStyle/>
          <a:p>
            <a:fld id="{D6D509B5-D507-479E-B2E3-156B68F9CAC9}" type="datetimeFigureOut">
              <a:rPr lang="it-IT" smtClean="0">
                <a:solidFill>
                  <a:prstClr val="black">
                    <a:tint val="75000"/>
                  </a:prstClr>
                </a:solidFill>
              </a:rPr>
              <a:pPr/>
              <a:t>07.02.2013</a:t>
            </a:fld>
            <a:endParaRPr lang="it-IT">
              <a:solidFill>
                <a:prstClr val="black">
                  <a:tint val="75000"/>
                </a:prstClr>
              </a:solidFill>
            </a:endParaRPr>
          </a:p>
        </p:txBody>
      </p:sp>
      <p:sp>
        <p:nvSpPr>
          <p:cNvPr id="6" name="Segnaposto piè di pagina 5"/>
          <p:cNvSpPr>
            <a:spLocks noGrp="1"/>
          </p:cNvSpPr>
          <p:nvPr>
            <p:ph type="ftr" sz="quarter" idx="11"/>
            <p:custDataLst>
              <p:tags r:id="rId5"/>
            </p:custDataLst>
          </p:nvPr>
        </p:nvSpPr>
        <p:spPr/>
        <p:txBody>
          <a:bodyPr/>
          <a:lstStyle/>
          <a:p>
            <a:endParaRPr lang="it-IT">
              <a:solidFill>
                <a:prstClr val="black">
                  <a:tint val="75000"/>
                </a:prstClr>
              </a:solidFill>
            </a:endParaRPr>
          </a:p>
        </p:txBody>
      </p:sp>
      <p:sp>
        <p:nvSpPr>
          <p:cNvPr id="7" name="Segnaposto numero diapositiva 6"/>
          <p:cNvSpPr>
            <a:spLocks noGrp="1"/>
          </p:cNvSpPr>
          <p:nvPr>
            <p:ph type="sldNum" sz="quarter" idx="12"/>
            <p:custDataLst>
              <p:tags r:id="rId6"/>
            </p:custDataLst>
          </p:nvPr>
        </p:nvSpPr>
        <p:spPr/>
        <p:txBody>
          <a:bodyPr/>
          <a:lstStyle/>
          <a:p>
            <a:fld id="{A3AE70B2-120C-4388-BE3C-A1A7BFA7FFA4}" type="slidenum">
              <a:rPr lang="it-IT" smtClean="0">
                <a:solidFill>
                  <a:prstClr val="black">
                    <a:tint val="75000"/>
                  </a:prstClr>
                </a:solidFill>
              </a:rPr>
              <a:pPr/>
              <a:t>‹N›</a:t>
            </a:fld>
            <a:endParaRPr lang="it-IT">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custDataLst>
              <p:tags r:id="rId13"/>
            </p:custDataLst>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custDataLst>
              <p:tags r:id="rId14"/>
            </p:custDataLst>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custDataLst>
              <p:tags r:id="rId15"/>
            </p:custDataLst>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D6D509B5-D507-479E-B2E3-156B68F9CAC9}" type="datetimeFigureOut">
              <a:rPr lang="it-IT" smtClean="0">
                <a:solidFill>
                  <a:prstClr val="black">
                    <a:tint val="75000"/>
                  </a:prstClr>
                </a:solidFill>
                <a:latin typeface="Calibri"/>
              </a:rPr>
              <a:pPr fontAlgn="auto">
                <a:spcBef>
                  <a:spcPts val="0"/>
                </a:spcBef>
                <a:spcAft>
                  <a:spcPts val="0"/>
                </a:spcAft>
              </a:pPr>
              <a:t>07.02.2013</a:t>
            </a:fld>
            <a:endParaRPr lang="it-IT">
              <a:solidFill>
                <a:prstClr val="black">
                  <a:tint val="75000"/>
                </a:prstClr>
              </a:solidFill>
              <a:latin typeface="Calibri"/>
            </a:endParaRPr>
          </a:p>
        </p:txBody>
      </p:sp>
      <p:sp>
        <p:nvSpPr>
          <p:cNvPr id="5" name="Segnaposto piè di pagina 4"/>
          <p:cNvSpPr>
            <a:spLocks noGrp="1"/>
          </p:cNvSpPr>
          <p:nvPr>
            <p:ph type="ftr" sz="quarter" idx="3"/>
            <p:custDataLst>
              <p:tags r:id="rId16"/>
            </p:custDataLst>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it-IT">
              <a:solidFill>
                <a:prstClr val="black">
                  <a:tint val="75000"/>
                </a:prstClr>
              </a:solidFill>
              <a:latin typeface="Calibri"/>
            </a:endParaRPr>
          </a:p>
        </p:txBody>
      </p:sp>
      <p:sp>
        <p:nvSpPr>
          <p:cNvPr id="6" name="Segnaposto numero diapositiva 5"/>
          <p:cNvSpPr>
            <a:spLocks noGrp="1"/>
          </p:cNvSpPr>
          <p:nvPr>
            <p:ph type="sldNum" sz="quarter" idx="4"/>
            <p:custDataLst>
              <p:tags r:id="rId17"/>
            </p:custDataLst>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A3AE70B2-120C-4388-BE3C-A1A7BFA7FFA4}" type="slidenum">
              <a:rPr lang="it-IT" smtClean="0">
                <a:solidFill>
                  <a:prstClr val="black">
                    <a:tint val="75000"/>
                  </a:prstClr>
                </a:solidFill>
                <a:latin typeface="Calibri"/>
              </a:rPr>
              <a:pPr fontAlgn="auto">
                <a:spcBef>
                  <a:spcPts val="0"/>
                </a:spcBef>
                <a:spcAft>
                  <a:spcPts val="0"/>
                </a:spcAft>
              </a:pPr>
              <a:t>‹N›</a:t>
            </a:fld>
            <a:endParaRPr lang="it-IT">
              <a:solidFill>
                <a:prstClr val="black">
                  <a:tint val="75000"/>
                </a:prstClr>
              </a:solidFill>
              <a:latin typeface="Calibri"/>
            </a:endParaRPr>
          </a:p>
        </p:txBody>
      </p:sp>
      <p:grpSp>
        <p:nvGrpSpPr>
          <p:cNvPr id="7" name="Gruppo 6"/>
          <p:cNvGrpSpPr/>
          <p:nvPr userDrawn="1">
            <p:custDataLst>
              <p:tags r:id="rId18"/>
            </p:custDataLst>
          </p:nvPr>
        </p:nvGrpSpPr>
        <p:grpSpPr>
          <a:xfrm>
            <a:off x="-2" y="-1"/>
            <a:ext cx="9144002" cy="1369641"/>
            <a:chOff x="-2" y="-1"/>
            <a:chExt cx="9144002" cy="1369641"/>
          </a:xfrm>
        </p:grpSpPr>
        <p:pic>
          <p:nvPicPr>
            <p:cNvPr id="8" name="Immagine 7" descr="serit10.png"/>
            <p:cNvPicPr>
              <a:picLocks noChangeAspect="1"/>
            </p:cNvPicPr>
            <p:nvPr userDrawn="1"/>
          </p:nvPicPr>
          <p:blipFill>
            <a:blip r:embed="rId19" cstate="print"/>
            <a:stretch>
              <a:fillRect/>
            </a:stretch>
          </p:blipFill>
          <p:spPr>
            <a:xfrm>
              <a:off x="-2" y="618039"/>
              <a:ext cx="1633849" cy="615902"/>
            </a:xfrm>
            <a:prstGeom prst="rect">
              <a:avLst/>
            </a:prstGeom>
          </p:spPr>
        </p:pic>
        <p:sp>
          <p:nvSpPr>
            <p:cNvPr id="9" name="Rettangolo 8"/>
            <p:cNvSpPr/>
            <p:nvPr userDrawn="1"/>
          </p:nvSpPr>
          <p:spPr>
            <a:xfrm>
              <a:off x="-2" y="-1"/>
              <a:ext cx="9144002" cy="51414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sp>
          <p:nvSpPr>
            <p:cNvPr id="10" name="Rettangolo 9"/>
            <p:cNvSpPr/>
            <p:nvPr userDrawn="1"/>
          </p:nvSpPr>
          <p:spPr>
            <a:xfrm>
              <a:off x="-2" y="1323921"/>
              <a:ext cx="9144002" cy="45719"/>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it-IT">
                <a:solidFill>
                  <a:prstClr val="white"/>
                </a:solidFill>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5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3"/>
          <p:cNvSpPr>
            <a:spLocks noGrp="1"/>
          </p:cNvSpPr>
          <p:nvPr>
            <p:ph type="subTitle" idx="1"/>
          </p:nvPr>
        </p:nvSpPr>
        <p:spPr>
          <a:xfrm>
            <a:off x="1371600" y="2714620"/>
            <a:ext cx="6400800" cy="2569840"/>
          </a:xfrm>
        </p:spPr>
        <p:txBody>
          <a:bodyPr>
            <a:normAutofit fontScale="92500" lnSpcReduction="10000"/>
          </a:bodyPr>
          <a:lstStyle/>
          <a:p>
            <a:r>
              <a:rPr lang="it-IT" sz="4000" b="1" dirty="0" smtClean="0"/>
              <a:t>SERIT vs </a:t>
            </a:r>
            <a:r>
              <a:rPr lang="it-IT" sz="4000" b="1" dirty="0" smtClean="0"/>
              <a:t>HORIZON 2020</a:t>
            </a:r>
          </a:p>
          <a:p>
            <a:r>
              <a:rPr lang="it-IT" dirty="0" smtClean="0"/>
              <a:t>Mission1: “</a:t>
            </a:r>
            <a:r>
              <a:rPr lang="en-US" b="1" dirty="0" smtClean="0"/>
              <a:t>Fight </a:t>
            </a:r>
            <a:r>
              <a:rPr lang="en-US" b="1" dirty="0" smtClean="0"/>
              <a:t>crime, illegal trafficking and terrorism, including understanding and tackling terrorist ideas and </a:t>
            </a:r>
            <a:r>
              <a:rPr lang="en-US" b="1" dirty="0" smtClean="0"/>
              <a:t>beliefs”</a:t>
            </a:r>
            <a:endParaRPr lang="it-IT" dirty="0" smtClean="0"/>
          </a:p>
          <a:p>
            <a:endParaRPr lang="it-IT" dirty="0"/>
          </a:p>
        </p:txBody>
      </p:sp>
    </p:spTree>
    <p:custDataLst>
      <p:tags r:id="rId1"/>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Introduzione del tema</a:t>
            </a:r>
            <a:endParaRPr lang="it-IT" dirty="0">
              <a:solidFill>
                <a:srgbClr val="FF0000"/>
              </a:solidFill>
            </a:endParaRPr>
          </a:p>
        </p:txBody>
      </p:sp>
      <p:sp>
        <p:nvSpPr>
          <p:cNvPr id="3" name="Segnaposto contenuto 2"/>
          <p:cNvSpPr>
            <a:spLocks noGrp="1"/>
          </p:cNvSpPr>
          <p:nvPr>
            <p:ph idx="1"/>
          </p:nvPr>
        </p:nvSpPr>
        <p:spPr>
          <a:xfrm>
            <a:off x="457200" y="1600200"/>
            <a:ext cx="8229600" cy="4686320"/>
          </a:xfrm>
        </p:spPr>
        <p:txBody>
          <a:bodyPr>
            <a:noAutofit/>
          </a:bodyPr>
          <a:lstStyle/>
          <a:p>
            <a:pPr marL="0" indent="0">
              <a:buNone/>
            </a:pPr>
            <a:r>
              <a:rPr lang="en-GB" sz="2400" i="1" dirty="0" smtClean="0"/>
              <a:t>“Work on data analysis should be continued (with focus on criminal activities, smuggling, money laundering, etc.), but here as well with a focus on standardisation effort of collected data to allow interoperability, exchange and operation at European level. Work on sensors should be more focused in the future on the supporting technology to be used in various scenarios (explosive, drugs, other chemical or bio hazards).”</a:t>
            </a:r>
            <a:endParaRPr lang="it-IT" sz="2400" dirty="0" smtClean="0"/>
          </a:p>
          <a:p>
            <a:pPr lvl="0"/>
            <a:r>
              <a:rPr lang="it-IT" sz="2400" b="1" i="1" dirty="0" smtClean="0"/>
              <a:t>SERIT </a:t>
            </a:r>
            <a:r>
              <a:rPr lang="it-IT" sz="2400" b="1" i="1" dirty="0" err="1" smtClean="0"/>
              <a:t>themes</a:t>
            </a:r>
            <a:r>
              <a:rPr lang="it-IT" sz="2400" b="1" i="1" dirty="0" smtClean="0"/>
              <a:t>: </a:t>
            </a:r>
            <a:r>
              <a:rPr lang="en-US" sz="2400" i="1" dirty="0" smtClean="0"/>
              <a:t>Interoperability, Architectural models and technologies for fusing, processing and presenting and sharing information among law-enforcement </a:t>
            </a:r>
            <a:r>
              <a:rPr lang="en-US" sz="2400" i="1" dirty="0" err="1" smtClean="0"/>
              <a:t>organisations</a:t>
            </a:r>
            <a:r>
              <a:rPr lang="en-US" sz="2400" i="1" dirty="0" smtClean="0"/>
              <a:t>, Knowledge Management, </a:t>
            </a:r>
            <a:r>
              <a:rPr lang="en-US" sz="2400" i="1" dirty="0" err="1" smtClean="0"/>
              <a:t>Ontologies</a:t>
            </a:r>
            <a:r>
              <a:rPr lang="en-US" sz="2400" i="1" dirty="0" smtClean="0"/>
              <a:t>, forensic </a:t>
            </a:r>
            <a:r>
              <a:rPr lang="en-US" sz="2400" i="1" dirty="0" err="1" smtClean="0"/>
              <a:t>scense</a:t>
            </a:r>
            <a:r>
              <a:rPr lang="en-US" sz="2400" i="1" dirty="0" smtClean="0"/>
              <a:t>,</a:t>
            </a:r>
            <a:r>
              <a:rPr lang="en-US" sz="2400" dirty="0" smtClean="0"/>
              <a:t> Cloud Computing, </a:t>
            </a:r>
            <a:r>
              <a:rPr lang="en-US" sz="2400" dirty="0" smtClean="0"/>
              <a:t>Wide </a:t>
            </a:r>
            <a:r>
              <a:rPr lang="en-US" sz="2400" dirty="0" smtClean="0"/>
              <a:t>scale </a:t>
            </a:r>
            <a:r>
              <a:rPr lang="en-US" sz="2400" dirty="0" err="1" smtClean="0"/>
              <a:t>multisensor</a:t>
            </a:r>
            <a:r>
              <a:rPr lang="en-US" sz="2400" dirty="0" smtClean="0"/>
              <a:t> surveillance  systems</a:t>
            </a:r>
            <a:endParaRPr lang="it-IT" sz="2400" dirty="0" smtClean="0"/>
          </a:p>
          <a:p>
            <a:pPr>
              <a:buNone/>
            </a:pPr>
            <a:r>
              <a:rPr lang="en-US" sz="2400" i="1" dirty="0" smtClean="0"/>
              <a:t> </a:t>
            </a:r>
            <a:endParaRPr lang="en-US" sz="2400" i="1" dirty="0" smtClean="0"/>
          </a:p>
          <a:p>
            <a:endParaRPr lang="en-US" sz="2400" dirty="0" smtClean="0">
              <a:solidFill>
                <a:schemeClr val="bg1">
                  <a:lumMod val="65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Introduzione del tema</a:t>
            </a:r>
            <a:endParaRPr lang="it-IT" dirty="0">
              <a:solidFill>
                <a:srgbClr val="FF0000"/>
              </a:solidFill>
            </a:endParaRPr>
          </a:p>
        </p:txBody>
      </p:sp>
      <p:sp>
        <p:nvSpPr>
          <p:cNvPr id="3" name="Segnaposto contenuto 2"/>
          <p:cNvSpPr>
            <a:spLocks noGrp="1"/>
          </p:cNvSpPr>
          <p:nvPr>
            <p:ph idx="1"/>
          </p:nvPr>
        </p:nvSpPr>
        <p:spPr/>
        <p:txBody>
          <a:bodyPr>
            <a:noAutofit/>
          </a:bodyPr>
          <a:lstStyle/>
          <a:p>
            <a:pPr>
              <a:buNone/>
            </a:pPr>
            <a:endParaRPr lang="it-IT" sz="2400" dirty="0" smtClean="0">
              <a:solidFill>
                <a:schemeClr val="bg1">
                  <a:lumMod val="65000"/>
                </a:schemeClr>
              </a:solidFill>
            </a:endParaRPr>
          </a:p>
          <a:p>
            <a:pPr>
              <a:buNone/>
            </a:pPr>
            <a:r>
              <a:rPr lang="it-IT" sz="2400" i="1" dirty="0" err="1" smtClean="0"/>
              <a:t>Keywords</a:t>
            </a:r>
            <a:r>
              <a:rPr lang="it-IT" sz="2400" dirty="0" smtClean="0"/>
              <a:t> in </a:t>
            </a:r>
            <a:r>
              <a:rPr lang="it-IT" sz="2400" dirty="0" err="1" smtClean="0"/>
              <a:t>Horizon</a:t>
            </a:r>
            <a:r>
              <a:rPr lang="it-IT" sz="2400" dirty="0" smtClean="0"/>
              <a:t> 2020 </a:t>
            </a:r>
          </a:p>
          <a:p>
            <a:pPr>
              <a:buNone/>
            </a:pPr>
            <a:r>
              <a:rPr lang="en-US" sz="2400" dirty="0" smtClean="0"/>
              <a:t>Preventing </a:t>
            </a:r>
            <a:r>
              <a:rPr lang="en-US" sz="2400" dirty="0" smtClean="0"/>
              <a:t>and fighting </a:t>
            </a:r>
            <a:r>
              <a:rPr lang="en-US" sz="2400" dirty="0" err="1" smtClean="0"/>
              <a:t>organised</a:t>
            </a:r>
            <a:r>
              <a:rPr lang="en-US" sz="2400" dirty="0" smtClean="0"/>
              <a:t> crime and terrorism</a:t>
            </a:r>
          </a:p>
          <a:p>
            <a:pPr>
              <a:buNone/>
            </a:pPr>
            <a:endParaRPr lang="en-US" sz="2400" dirty="0" smtClean="0"/>
          </a:p>
          <a:p>
            <a:pPr>
              <a:buNone/>
            </a:pPr>
            <a:r>
              <a:rPr lang="en-US" sz="2400" dirty="0" smtClean="0"/>
              <a:t>Cooperation among Law Enforcement Agencies</a:t>
            </a:r>
          </a:p>
          <a:p>
            <a:pPr>
              <a:buNone/>
            </a:pPr>
            <a:endParaRPr lang="en-US" sz="2400" dirty="0" smtClean="0"/>
          </a:p>
          <a:p>
            <a:pPr>
              <a:buNone/>
            </a:pPr>
            <a:r>
              <a:rPr lang="en-US" sz="2400" dirty="0" smtClean="0"/>
              <a:t>Interoperability and </a:t>
            </a:r>
            <a:r>
              <a:rPr lang="en-US" sz="2400" dirty="0" err="1" smtClean="0"/>
              <a:t>standardisation</a:t>
            </a:r>
            <a:endParaRPr lang="en-US" sz="2400" dirty="0" smtClean="0"/>
          </a:p>
          <a:p>
            <a:pPr>
              <a:buNone/>
            </a:pPr>
            <a:endParaRPr lang="en-US" sz="2400" dirty="0" smtClean="0"/>
          </a:p>
          <a:p>
            <a:pPr>
              <a:buNone/>
            </a:pPr>
            <a:r>
              <a:rPr lang="en-US" sz="2400" dirty="0" smtClean="0"/>
              <a:t>Exchange of standardized data, tools and processes</a:t>
            </a:r>
            <a:endParaRPr lang="it-IT"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What</a:t>
            </a:r>
            <a:r>
              <a:rPr lang="it-IT" dirty="0" smtClean="0">
                <a:solidFill>
                  <a:srgbClr val="FF0000"/>
                </a:solidFill>
              </a:rPr>
              <a:t> </a:t>
            </a:r>
            <a:r>
              <a:rPr lang="it-IT" dirty="0" err="1" smtClean="0">
                <a:solidFill>
                  <a:srgbClr val="FF0000"/>
                </a:solidFill>
              </a:rPr>
              <a:t>we</a:t>
            </a:r>
            <a:r>
              <a:rPr lang="it-IT" dirty="0" smtClean="0">
                <a:solidFill>
                  <a:srgbClr val="FF0000"/>
                </a:solidFill>
              </a:rPr>
              <a:t> </a:t>
            </a:r>
            <a:r>
              <a:rPr lang="it-IT" dirty="0" err="1" smtClean="0">
                <a:solidFill>
                  <a:srgbClr val="FF0000"/>
                </a:solidFill>
              </a:rPr>
              <a:t>Need</a:t>
            </a:r>
            <a:endParaRPr lang="it-IT" dirty="0">
              <a:solidFill>
                <a:srgbClr val="FF0000"/>
              </a:solidFill>
            </a:endParaRPr>
          </a:p>
        </p:txBody>
      </p:sp>
      <p:sp>
        <p:nvSpPr>
          <p:cNvPr id="3" name="Segnaposto contenuto 2"/>
          <p:cNvSpPr>
            <a:spLocks noGrp="1"/>
          </p:cNvSpPr>
          <p:nvPr>
            <p:ph idx="1"/>
          </p:nvPr>
        </p:nvSpPr>
        <p:spPr/>
        <p:txBody>
          <a:bodyPr vert="horz" lIns="91440" tIns="45720" rIns="91440" bIns="45720" rtlCol="0">
            <a:noAutofit/>
          </a:bodyPr>
          <a:lstStyle/>
          <a:p>
            <a:r>
              <a:rPr lang="en-US" sz="1800" b="1" i="1" dirty="0" smtClean="0"/>
              <a:t>Develop tools to support interoperability to exchange data among the different Law Enforcement agencies, share applications, use common user interfaces to fight against crime projects (definition and adoption of common </a:t>
            </a:r>
            <a:r>
              <a:rPr lang="en-US" sz="1800" b="1" i="1" dirty="0" err="1" smtClean="0"/>
              <a:t>ontologies</a:t>
            </a:r>
            <a:r>
              <a:rPr lang="en-US" sz="1800" b="1" i="1" dirty="0" smtClean="0"/>
              <a:t>, data and protocols standardizations, interoperable processing tools) </a:t>
            </a:r>
            <a:endParaRPr lang="en-US" sz="1800" b="1" i="1" dirty="0" smtClean="0"/>
          </a:p>
          <a:p>
            <a:endParaRPr lang="it-IT" sz="1800" dirty="0" smtClean="0"/>
          </a:p>
          <a:p>
            <a:r>
              <a:rPr lang="en-US" sz="1800" b="1" i="1" dirty="0" smtClean="0"/>
              <a:t>Foster the development of intelligent sensing subsystem, improving the transportability level, reducing in size critical technologies endowed with networking connection  with intelligent data fusion centers able to identify critical alarms combinations </a:t>
            </a:r>
            <a:endParaRPr lang="en-US" sz="1800" b="1" i="1" dirty="0" smtClean="0"/>
          </a:p>
          <a:p>
            <a:endParaRPr lang="it-IT" sz="1800" b="1" i="1" dirty="0" smtClean="0"/>
          </a:p>
          <a:p>
            <a:r>
              <a:rPr lang="en-US" sz="1800" b="1" i="1" dirty="0" smtClean="0"/>
              <a:t>Increase investigation capabilities in the area of forensics, in priority areas of Fire Arms and projectile identification, GSR (Gun Shot Residue), Ballistic, Explosion investigation and explosives, drug analysis and biometrics </a:t>
            </a:r>
            <a:endParaRPr lang="it-IT" sz="1800" b="1" i="1" dirty="0" smtClean="0"/>
          </a:p>
          <a:p>
            <a:endParaRPr lang="it-IT" sz="2800" dirty="0">
              <a:solidFill>
                <a:schemeClr val="bg1">
                  <a:lumMod val="6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Lighthouse</a:t>
            </a:r>
            <a:r>
              <a:rPr lang="it-IT" dirty="0" smtClean="0">
                <a:solidFill>
                  <a:srgbClr val="FF0000"/>
                </a:solidFill>
              </a:rPr>
              <a:t> </a:t>
            </a:r>
            <a:r>
              <a:rPr lang="it-IT" dirty="0" err="1" smtClean="0">
                <a:solidFill>
                  <a:srgbClr val="FF0000"/>
                </a:solidFill>
              </a:rPr>
              <a:t>Projects</a:t>
            </a:r>
            <a:endParaRPr lang="it-IT" dirty="0">
              <a:solidFill>
                <a:srgbClr val="FF0000"/>
              </a:solidFill>
            </a:endParaRPr>
          </a:p>
        </p:txBody>
      </p:sp>
      <p:sp>
        <p:nvSpPr>
          <p:cNvPr id="4" name="Segnaposto contenuto 2"/>
          <p:cNvSpPr>
            <a:spLocks noGrp="1"/>
          </p:cNvSpPr>
          <p:nvPr>
            <p:ph idx="1"/>
          </p:nvPr>
        </p:nvSpPr>
        <p:spPr>
          <a:xfrm>
            <a:off x="457200" y="1600200"/>
            <a:ext cx="8229600" cy="4525963"/>
          </a:xfrm>
        </p:spPr>
        <p:txBody>
          <a:bodyPr vert="horz" lIns="91440" tIns="45720" rIns="91440" bIns="45720" rtlCol="0">
            <a:noAutofit/>
          </a:bodyPr>
          <a:lstStyle/>
          <a:p>
            <a:r>
              <a:rPr lang="en-US" sz="1800" b="1" u="sng" dirty="0" smtClean="0"/>
              <a:t>First proposal </a:t>
            </a:r>
            <a:r>
              <a:rPr lang="en-US" sz="1800" b="1" dirty="0" smtClean="0"/>
              <a:t>:  </a:t>
            </a:r>
            <a:endParaRPr lang="en-US" sz="1800" b="1" dirty="0" smtClean="0"/>
          </a:p>
          <a:p>
            <a:pPr>
              <a:buNone/>
            </a:pPr>
            <a:endParaRPr lang="en-US" sz="1800" b="1" dirty="0" smtClean="0"/>
          </a:p>
          <a:p>
            <a:pPr>
              <a:buNone/>
            </a:pPr>
            <a:r>
              <a:rPr lang="en-US" sz="1800" dirty="0" smtClean="0"/>
              <a:t>“</a:t>
            </a:r>
            <a:r>
              <a:rPr lang="en-US" sz="1800" b="1" dirty="0" smtClean="0"/>
              <a:t>Common action of European Agencies against the Crime”</a:t>
            </a:r>
            <a:endParaRPr lang="it-IT" sz="1800" b="1" dirty="0" smtClean="0"/>
          </a:p>
          <a:p>
            <a:pPr marL="0" indent="0">
              <a:buNone/>
            </a:pPr>
            <a:r>
              <a:rPr lang="en-US" sz="1800" dirty="0" smtClean="0"/>
              <a:t>Demo project on the cooperation among the European Law Enforcement Agencies exploiting advances in system and networking architectures, maintaining information assurance, confidentiality,  reliability.  Exploitation of data analysis tools,  addressing interoperability standards,  legal and ethical issues.  The tackled problems also cover the need to select the information to be shared: this requires advanced organization of data bases, hiding information capability, protection technologies relevant to the system organization. </a:t>
            </a:r>
            <a:endParaRPr lang="it-IT"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Lighthouse</a:t>
            </a:r>
            <a:r>
              <a:rPr lang="it-IT" dirty="0" smtClean="0">
                <a:solidFill>
                  <a:srgbClr val="FF0000"/>
                </a:solidFill>
              </a:rPr>
              <a:t> </a:t>
            </a:r>
            <a:r>
              <a:rPr lang="it-IT" dirty="0" err="1" smtClean="0">
                <a:solidFill>
                  <a:srgbClr val="FF0000"/>
                </a:solidFill>
              </a:rPr>
              <a:t>Projects</a:t>
            </a:r>
            <a:endParaRPr lang="it-IT" dirty="0">
              <a:solidFill>
                <a:srgbClr val="FF0000"/>
              </a:solidFill>
            </a:endParaRPr>
          </a:p>
        </p:txBody>
      </p:sp>
      <p:sp>
        <p:nvSpPr>
          <p:cNvPr id="4" name="Segnaposto contenuto 2"/>
          <p:cNvSpPr>
            <a:spLocks noGrp="1"/>
          </p:cNvSpPr>
          <p:nvPr>
            <p:ph idx="1"/>
          </p:nvPr>
        </p:nvSpPr>
        <p:spPr>
          <a:xfrm>
            <a:off x="457200" y="1600200"/>
            <a:ext cx="8229600" cy="4525963"/>
          </a:xfrm>
        </p:spPr>
        <p:txBody>
          <a:bodyPr vert="horz" lIns="91440" tIns="45720" rIns="91440" bIns="45720" rtlCol="0">
            <a:noAutofit/>
          </a:bodyPr>
          <a:lstStyle/>
          <a:p>
            <a:r>
              <a:rPr lang="en-US" sz="1800" b="1" u="sng" dirty="0" smtClean="0"/>
              <a:t>Second </a:t>
            </a:r>
            <a:r>
              <a:rPr lang="en-US" sz="1800" b="1" u="sng" dirty="0" smtClean="0"/>
              <a:t>proposal </a:t>
            </a:r>
            <a:r>
              <a:rPr lang="en-US" sz="1800" b="1" dirty="0" smtClean="0"/>
              <a:t>:  </a:t>
            </a:r>
            <a:endParaRPr lang="en-US" sz="1800" b="1" dirty="0" smtClean="0"/>
          </a:p>
          <a:p>
            <a:pPr>
              <a:buNone/>
            </a:pPr>
            <a:endParaRPr lang="en-US" sz="1800" b="1" dirty="0" smtClean="0"/>
          </a:p>
          <a:p>
            <a:pPr>
              <a:buNone/>
            </a:pPr>
            <a:r>
              <a:rPr lang="en-US" sz="1800" b="1" dirty="0" smtClean="0"/>
              <a:t>“Forensic </a:t>
            </a:r>
            <a:r>
              <a:rPr lang="en-US" sz="1800" b="1" dirty="0" smtClean="0"/>
              <a:t>technologies </a:t>
            </a:r>
            <a:r>
              <a:rPr lang="en-US" sz="1800" b="1" dirty="0" smtClean="0"/>
              <a:t>advances”</a:t>
            </a:r>
            <a:endParaRPr lang="it-IT" sz="1800" b="1" dirty="0" smtClean="0"/>
          </a:p>
          <a:p>
            <a:pPr marL="0" indent="0">
              <a:buNone/>
            </a:pPr>
            <a:r>
              <a:rPr lang="en-US" sz="1800" dirty="0" smtClean="0"/>
              <a:t>Demo project that collects the recent and future advances based on the available capabilities and excellences to implement new methodologies and protocols for investigations in the fields of Fire Arms and projectile identification, GSR, Ballistic, Explosion investigation and explosives, drug analysis and biometric analysis</a:t>
            </a:r>
            <a:endParaRPr lang="it-IT"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Lighthouse</a:t>
            </a:r>
            <a:r>
              <a:rPr lang="it-IT" dirty="0" smtClean="0">
                <a:solidFill>
                  <a:srgbClr val="FF0000"/>
                </a:solidFill>
              </a:rPr>
              <a:t> </a:t>
            </a:r>
            <a:r>
              <a:rPr lang="it-IT" dirty="0" err="1" smtClean="0">
                <a:solidFill>
                  <a:srgbClr val="FF0000"/>
                </a:solidFill>
              </a:rPr>
              <a:t>Projects</a:t>
            </a:r>
            <a:endParaRPr lang="it-IT" dirty="0">
              <a:solidFill>
                <a:srgbClr val="FF0000"/>
              </a:solidFill>
            </a:endParaRPr>
          </a:p>
        </p:txBody>
      </p:sp>
      <p:sp>
        <p:nvSpPr>
          <p:cNvPr id="4" name="Segnaposto contenuto 2"/>
          <p:cNvSpPr>
            <a:spLocks noGrp="1"/>
          </p:cNvSpPr>
          <p:nvPr>
            <p:ph idx="1"/>
          </p:nvPr>
        </p:nvSpPr>
        <p:spPr>
          <a:xfrm>
            <a:off x="457200" y="1600200"/>
            <a:ext cx="8229600" cy="4525963"/>
          </a:xfrm>
        </p:spPr>
        <p:txBody>
          <a:bodyPr vert="horz" lIns="91440" tIns="45720" rIns="91440" bIns="45720" rtlCol="0">
            <a:noAutofit/>
          </a:bodyPr>
          <a:lstStyle/>
          <a:p>
            <a:r>
              <a:rPr lang="en-US" sz="1800" b="1" u="sng" dirty="0" smtClean="0"/>
              <a:t>Third </a:t>
            </a:r>
            <a:r>
              <a:rPr lang="en-US" sz="1800" b="1" u="sng" dirty="0" smtClean="0"/>
              <a:t>proposal </a:t>
            </a:r>
            <a:r>
              <a:rPr lang="en-US" sz="1800" b="1" dirty="0" smtClean="0"/>
              <a:t>:  </a:t>
            </a:r>
            <a:endParaRPr lang="en-US" sz="1800" b="1" dirty="0" smtClean="0"/>
          </a:p>
          <a:p>
            <a:pPr>
              <a:buNone/>
            </a:pPr>
            <a:endParaRPr lang="en-US" sz="1800" b="1" dirty="0" smtClean="0"/>
          </a:p>
          <a:p>
            <a:pPr>
              <a:buNone/>
            </a:pPr>
            <a:r>
              <a:rPr lang="en-US" sz="1800" b="1" dirty="0" smtClean="0"/>
              <a:t>“</a:t>
            </a:r>
            <a:r>
              <a:rPr lang="en-US" sz="1800" b="1" dirty="0" err="1" smtClean="0"/>
              <a:t>Multisensing</a:t>
            </a:r>
            <a:r>
              <a:rPr lang="en-US" sz="1800" b="1" dirty="0" smtClean="0"/>
              <a:t> platform for agro-environment monitoring</a:t>
            </a:r>
            <a:r>
              <a:rPr lang="en-US" sz="1800" b="1" dirty="0" smtClean="0"/>
              <a:t>”</a:t>
            </a:r>
          </a:p>
          <a:p>
            <a:pPr marL="0" indent="0">
              <a:buNone/>
            </a:pPr>
            <a:r>
              <a:rPr lang="en-US" sz="1800" dirty="0" smtClean="0"/>
              <a:t>Demo projects on </a:t>
            </a:r>
            <a:r>
              <a:rPr lang="en-US" sz="1800" dirty="0" err="1" smtClean="0"/>
              <a:t>multisensing</a:t>
            </a:r>
            <a:r>
              <a:rPr lang="en-US" sz="1800" dirty="0" smtClean="0"/>
              <a:t> platforms for monitoring agro-environmental resources towards deliberate attacks. Starting idea: what if recent outbreaks of Escherichia coli or Salmonella in food products had been determined by deliberate and fraudulent practices? The project should develop a complex multi-tiered system for surveillance, monitoring, information flow and exchange, decision support, redress across European countries.</a:t>
            </a:r>
            <a:endParaRPr lang="it-IT"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Roadmap</a:t>
            </a:r>
            <a:endParaRPr lang="it-IT" dirty="0">
              <a:solidFill>
                <a:srgbClr val="FF0000"/>
              </a:solidFill>
            </a:endParaRPr>
          </a:p>
        </p:txBody>
      </p:sp>
      <p:graphicFrame>
        <p:nvGraphicFramePr>
          <p:cNvPr id="7" name="Segnaposto contenuto 6"/>
          <p:cNvGraphicFramePr>
            <a:graphicFrameLocks noGrp="1"/>
          </p:cNvGraphicFramePr>
          <p:nvPr>
            <p:ph idx="1"/>
          </p:nvPr>
        </p:nvGraphicFramePr>
        <p:xfrm>
          <a:off x="744443" y="1600200"/>
          <a:ext cx="7655112" cy="4525962"/>
        </p:xfrm>
        <a:graphic>
          <a:graphicData uri="http://schemas.openxmlformats.org/drawingml/2006/table">
            <a:tbl>
              <a:tblPr/>
              <a:tblGrid>
                <a:gridCol w="1091763"/>
                <a:gridCol w="1577416"/>
                <a:gridCol w="1592489"/>
                <a:gridCol w="1209918"/>
                <a:gridCol w="1091763"/>
                <a:gridCol w="1091763"/>
              </a:tblGrid>
              <a:tr h="857472">
                <a:tc>
                  <a:txBody>
                    <a:bodyPr/>
                    <a:lstStyle/>
                    <a:p>
                      <a:pPr algn="ctr" fontAlgn="ctr"/>
                      <a:r>
                        <a:rPr lang="it-IT" sz="900" b="0" i="0" u="none" strike="noStrike" dirty="0" smtClean="0">
                          <a:solidFill>
                            <a:srgbClr val="000000"/>
                          </a:solidFill>
                          <a:latin typeface="Calibri"/>
                        </a:rPr>
                        <a:t>Project </a:t>
                      </a:r>
                      <a:r>
                        <a:rPr lang="it-IT" sz="900" b="0" i="0" u="none" strike="noStrike" dirty="0" err="1" smtClean="0">
                          <a:solidFill>
                            <a:srgbClr val="000000"/>
                          </a:solidFill>
                          <a:latin typeface="Calibri"/>
                        </a:rPr>
                        <a:t>title</a:t>
                      </a:r>
                      <a:endParaRPr lang="it-IT" sz="900" b="0" i="0" u="none" strike="noStrike" dirty="0">
                        <a:solidFill>
                          <a:srgbClr val="000000"/>
                        </a:solidFill>
                        <a:latin typeface="Calibri"/>
                      </a:endParaRP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900" b="0" i="0" u="none" strike="noStrike" dirty="0" err="1">
                          <a:solidFill>
                            <a:srgbClr val="000000"/>
                          </a:solidFill>
                          <a:latin typeface="Calibri"/>
                        </a:rPr>
                        <a:t>Keywords</a:t>
                      </a:r>
                      <a:r>
                        <a:rPr lang="it-IT" sz="900" b="0" i="0" u="none" strike="noStrike" dirty="0">
                          <a:solidFill>
                            <a:srgbClr val="000000"/>
                          </a:solidFill>
                          <a:latin typeface="Calibri"/>
                        </a:rPr>
                        <a:t> </a:t>
                      </a:r>
                      <a:r>
                        <a:rPr lang="it-IT" sz="900" b="0" i="0" u="none" strike="noStrike" dirty="0" err="1">
                          <a:solidFill>
                            <a:srgbClr val="000000"/>
                          </a:solidFill>
                          <a:latin typeface="Calibri"/>
                        </a:rPr>
                        <a:t>Horizon</a:t>
                      </a:r>
                      <a:r>
                        <a:rPr lang="it-IT" sz="900" b="0" i="0" u="none" strike="noStrike" dirty="0">
                          <a:solidFill>
                            <a:srgbClr val="000000"/>
                          </a:solidFill>
                          <a:latin typeface="Calibri"/>
                        </a:rPr>
                        <a:t> 2020</a:t>
                      </a: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900" b="0" i="0" u="none" strike="noStrike">
                          <a:solidFill>
                            <a:srgbClr val="000000"/>
                          </a:solidFill>
                          <a:latin typeface="Calibri"/>
                        </a:rPr>
                        <a:t>Keywords SERIT </a:t>
                      </a: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EAF1DD"/>
                    </a:solidFill>
                  </a:tcPr>
                </a:tc>
                <a:tc>
                  <a:txBody>
                    <a:bodyPr/>
                    <a:lstStyle/>
                    <a:p>
                      <a:pPr algn="ctr" fontAlgn="ctr"/>
                      <a:r>
                        <a:rPr lang="it-IT" sz="900" b="0" i="0" u="none" strike="noStrike" dirty="0" smtClean="0">
                          <a:solidFill>
                            <a:srgbClr val="000000"/>
                          </a:solidFill>
                          <a:latin typeface="Calibri"/>
                        </a:rPr>
                        <a:t>Keyword SERIT</a:t>
                      </a:r>
                      <a:endParaRPr lang="it-IT" sz="900" b="0" i="0" u="none" strike="noStrike" dirty="0">
                        <a:solidFill>
                          <a:srgbClr val="000000"/>
                        </a:solidFill>
                        <a:latin typeface="Calibri"/>
                      </a:endParaRP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900" b="0" i="0" u="none" strike="noStrike" dirty="0">
                          <a:solidFill>
                            <a:srgbClr val="000000"/>
                          </a:solidFill>
                          <a:latin typeface="Calibri"/>
                        </a:rPr>
                        <a:t>CSA/ CP / IP / DEMO / STREP </a:t>
                      </a: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c>
                  <a:txBody>
                    <a:bodyPr/>
                    <a:lstStyle/>
                    <a:p>
                      <a:pPr algn="ctr" fontAlgn="ctr"/>
                      <a:r>
                        <a:rPr lang="it-IT" sz="900" b="0" i="0" u="none" strike="noStrike" dirty="0" err="1" smtClean="0">
                          <a:solidFill>
                            <a:srgbClr val="000000"/>
                          </a:solidFill>
                          <a:latin typeface="Calibri"/>
                        </a:rPr>
                        <a:t>Roadmap</a:t>
                      </a:r>
                      <a:endParaRPr lang="it-IT" sz="900" b="0" i="0" u="none" strike="noStrike" dirty="0">
                        <a:solidFill>
                          <a:srgbClr val="000000"/>
                        </a:solidFill>
                        <a:latin typeface="Calibri"/>
                      </a:endParaRPr>
                    </a:p>
                  </a:txBody>
                  <a:tcPr marL="7456" marR="7456" marT="7456"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AF1DD"/>
                    </a:solidFill>
                  </a:tcPr>
                </a:tc>
              </a:tr>
              <a:tr h="1946089">
                <a:tc>
                  <a:txBody>
                    <a:bodyPr/>
                    <a:lstStyle/>
                    <a:p>
                      <a:pPr algn="l" fontAlgn="ctr"/>
                      <a:r>
                        <a:rPr lang="en-US" sz="900" b="1" i="1" u="none" strike="noStrike" dirty="0">
                          <a:solidFill>
                            <a:srgbClr val="000000"/>
                          </a:solidFill>
                          <a:latin typeface="Calibri"/>
                        </a:rPr>
                        <a:t>European information platform for fighters against </a:t>
                      </a:r>
                      <a:r>
                        <a:rPr lang="en-US" sz="900" b="1" i="1" u="none" strike="noStrike" dirty="0" err="1">
                          <a:solidFill>
                            <a:srgbClr val="000000"/>
                          </a:solidFill>
                          <a:latin typeface="Calibri"/>
                        </a:rPr>
                        <a:t>organised</a:t>
                      </a:r>
                      <a:r>
                        <a:rPr lang="en-US" sz="900" b="1" i="1" u="none" strike="noStrike" dirty="0">
                          <a:solidFill>
                            <a:srgbClr val="000000"/>
                          </a:solidFill>
                          <a:latin typeface="Calibri"/>
                        </a:rPr>
                        <a:t> crime and terrorism</a:t>
                      </a: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rowSpan="2">
                  <a:txBody>
                    <a:bodyPr/>
                    <a:lstStyle/>
                    <a:p>
                      <a:pPr algn="l" fontAlgn="ctr"/>
                      <a:r>
                        <a:rPr lang="en-US" sz="900" b="0" i="1" u="none" strike="noStrike" dirty="0">
                          <a:solidFill>
                            <a:srgbClr val="000000"/>
                          </a:solidFill>
                          <a:latin typeface="Calibri"/>
                        </a:rPr>
                        <a:t>Preventing and fighting </a:t>
                      </a:r>
                      <a:r>
                        <a:rPr lang="en-US" sz="900" b="0" i="1" u="none" strike="noStrike" dirty="0" err="1">
                          <a:solidFill>
                            <a:srgbClr val="000000"/>
                          </a:solidFill>
                          <a:latin typeface="Calibri"/>
                        </a:rPr>
                        <a:t>organised</a:t>
                      </a:r>
                      <a:r>
                        <a:rPr lang="en-US" sz="900" b="0" i="1" u="none" strike="noStrike" dirty="0">
                          <a:solidFill>
                            <a:srgbClr val="000000"/>
                          </a:solidFill>
                          <a:latin typeface="Calibri"/>
                        </a:rPr>
                        <a:t> crime and terrorism</a:t>
                      </a:r>
                      <a:br>
                        <a:rPr lang="en-US" sz="900" b="0" i="1" u="none" strike="noStrike" dirty="0">
                          <a:solidFill>
                            <a:srgbClr val="000000"/>
                          </a:solidFill>
                          <a:latin typeface="Calibri"/>
                        </a:rPr>
                      </a:br>
                      <a:r>
                        <a:rPr lang="en-US" sz="900" b="0" i="1" u="none" strike="noStrike" dirty="0">
                          <a:solidFill>
                            <a:srgbClr val="000000"/>
                          </a:solidFill>
                          <a:latin typeface="Calibri"/>
                        </a:rPr>
                        <a:t/>
                      </a:r>
                      <a:br>
                        <a:rPr lang="en-US" sz="900" b="0" i="1" u="none" strike="noStrike" dirty="0">
                          <a:solidFill>
                            <a:srgbClr val="000000"/>
                          </a:solidFill>
                          <a:latin typeface="Calibri"/>
                        </a:rPr>
                      </a:br>
                      <a:r>
                        <a:rPr lang="en-US" sz="900" b="0" i="1" u="none" strike="noStrike" dirty="0">
                          <a:solidFill>
                            <a:srgbClr val="000000"/>
                          </a:solidFill>
                          <a:latin typeface="Calibri"/>
                        </a:rPr>
                        <a:t>Cooperation among Law Enforcement Agencies</a:t>
                      </a:r>
                      <a:br>
                        <a:rPr lang="en-US" sz="900" b="0" i="1" u="none" strike="noStrike" dirty="0">
                          <a:solidFill>
                            <a:srgbClr val="000000"/>
                          </a:solidFill>
                          <a:latin typeface="Calibri"/>
                        </a:rPr>
                      </a:br>
                      <a:r>
                        <a:rPr lang="en-US" sz="900" b="0" i="1" u="none" strike="noStrike" dirty="0">
                          <a:solidFill>
                            <a:srgbClr val="000000"/>
                          </a:solidFill>
                          <a:latin typeface="Calibri"/>
                        </a:rPr>
                        <a:t/>
                      </a:r>
                      <a:br>
                        <a:rPr lang="en-US" sz="900" b="0" i="1" u="none" strike="noStrike" dirty="0">
                          <a:solidFill>
                            <a:srgbClr val="000000"/>
                          </a:solidFill>
                          <a:latin typeface="Calibri"/>
                        </a:rPr>
                      </a:br>
                      <a:r>
                        <a:rPr lang="en-US" sz="900" b="0" i="1" u="none" strike="noStrike" dirty="0">
                          <a:solidFill>
                            <a:srgbClr val="000000"/>
                          </a:solidFill>
                          <a:latin typeface="Calibri"/>
                        </a:rPr>
                        <a:t>Interoperability and </a:t>
                      </a:r>
                      <a:r>
                        <a:rPr lang="en-US" sz="900" b="0" i="1" u="none" strike="noStrike" dirty="0" err="1">
                          <a:solidFill>
                            <a:srgbClr val="000000"/>
                          </a:solidFill>
                          <a:latin typeface="Calibri"/>
                        </a:rPr>
                        <a:t>standardisation</a:t>
                      </a:r>
                      <a:r>
                        <a:rPr lang="en-US" sz="900" b="0" i="1" u="none" strike="noStrike" dirty="0">
                          <a:solidFill>
                            <a:srgbClr val="000000"/>
                          </a:solidFill>
                          <a:latin typeface="Calibri"/>
                        </a:rPr>
                        <a:t/>
                      </a:r>
                      <a:br>
                        <a:rPr lang="en-US" sz="900" b="0" i="1" u="none" strike="noStrike" dirty="0">
                          <a:solidFill>
                            <a:srgbClr val="000000"/>
                          </a:solidFill>
                          <a:latin typeface="Calibri"/>
                        </a:rPr>
                      </a:br>
                      <a:r>
                        <a:rPr lang="en-US" sz="900" b="0" i="1" u="none" strike="noStrike" dirty="0">
                          <a:solidFill>
                            <a:srgbClr val="000000"/>
                          </a:solidFill>
                          <a:latin typeface="Calibri"/>
                        </a:rPr>
                        <a:t/>
                      </a:r>
                      <a:br>
                        <a:rPr lang="en-US" sz="900" b="0" i="1" u="none" strike="noStrike" dirty="0">
                          <a:solidFill>
                            <a:srgbClr val="000000"/>
                          </a:solidFill>
                          <a:latin typeface="Calibri"/>
                        </a:rPr>
                      </a:br>
                      <a:r>
                        <a:rPr lang="en-US" sz="900" b="0" i="1" u="none" strike="noStrike" dirty="0">
                          <a:solidFill>
                            <a:srgbClr val="000000"/>
                          </a:solidFill>
                          <a:latin typeface="Calibri"/>
                        </a:rPr>
                        <a:t>Exchange of standardized data, tools and processes</a:t>
                      </a: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900" b="0" i="0" u="none" strike="noStrike">
                          <a:solidFill>
                            <a:srgbClr val="000000"/>
                          </a:solidFill>
                          <a:latin typeface="Calibri"/>
                        </a:rPr>
                        <a:t>Interoperability</a:t>
                      </a:r>
                      <a:br>
                        <a:rPr lang="en-US" sz="900" b="0" i="0" u="none" strike="noStrike">
                          <a:solidFill>
                            <a:srgbClr val="000000"/>
                          </a:solidFill>
                          <a:latin typeface="Calibri"/>
                        </a:rPr>
                      </a:br>
                      <a:r>
                        <a:rPr lang="en-US" sz="900" b="0" i="0" u="none" strike="noStrike">
                          <a:solidFill>
                            <a:srgbClr val="000000"/>
                          </a:solidFill>
                          <a:latin typeface="Calibri"/>
                        </a:rPr>
                        <a:t/>
                      </a:r>
                      <a:br>
                        <a:rPr lang="en-US" sz="900" b="0" i="0" u="none" strike="noStrike">
                          <a:solidFill>
                            <a:srgbClr val="000000"/>
                          </a:solidFill>
                          <a:latin typeface="Calibri"/>
                        </a:rPr>
                      </a:br>
                      <a:r>
                        <a:rPr lang="en-US" sz="900" b="0" i="0" u="none" strike="noStrike">
                          <a:solidFill>
                            <a:srgbClr val="000000"/>
                          </a:solidFill>
                          <a:latin typeface="Calibri"/>
                        </a:rPr>
                        <a:t>Architectural models and technologies for fusing, processing and presenting and sharing information among law-enforcement organisations</a:t>
                      </a:r>
                      <a:br>
                        <a:rPr lang="en-US" sz="900" b="0" i="0" u="none" strike="noStrike">
                          <a:solidFill>
                            <a:srgbClr val="000000"/>
                          </a:solidFill>
                          <a:latin typeface="Calibri"/>
                        </a:rPr>
                      </a:br>
                      <a:r>
                        <a:rPr lang="en-US" sz="900" b="0" i="0" u="none" strike="noStrike">
                          <a:solidFill>
                            <a:srgbClr val="000000"/>
                          </a:solidFill>
                          <a:latin typeface="Calibri"/>
                        </a:rPr>
                        <a:t/>
                      </a:r>
                      <a:br>
                        <a:rPr lang="en-US" sz="900" b="0" i="0" u="none" strike="noStrike">
                          <a:solidFill>
                            <a:srgbClr val="000000"/>
                          </a:solidFill>
                          <a:latin typeface="Calibri"/>
                        </a:rPr>
                      </a:br>
                      <a:r>
                        <a:rPr lang="en-US" sz="900" b="0" i="0" u="none" strike="noStrike">
                          <a:solidFill>
                            <a:srgbClr val="000000"/>
                          </a:solidFill>
                          <a:latin typeface="Calibri"/>
                        </a:rPr>
                        <a:t>SW architectures</a:t>
                      </a: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it-IT" sz="900" b="0" i="0" u="none" strike="noStrike">
                          <a:solidFill>
                            <a:srgbClr val="000000"/>
                          </a:solidFill>
                          <a:latin typeface="Calibri"/>
                        </a:rPr>
                        <a:t>Interoperable platforms for sharing relevant information</a:t>
                      </a:r>
                      <a:br>
                        <a:rPr lang="it-IT" sz="900" b="0" i="0" u="none" strike="noStrike">
                          <a:solidFill>
                            <a:srgbClr val="000000"/>
                          </a:solidFill>
                          <a:latin typeface="Calibri"/>
                        </a:rPr>
                      </a:br>
                      <a:r>
                        <a:rPr lang="it-IT" sz="900" b="0" i="0" u="none" strike="noStrike">
                          <a:solidFill>
                            <a:srgbClr val="000000"/>
                          </a:solidFill>
                          <a:latin typeface="Calibri"/>
                        </a:rPr>
                        <a:t/>
                      </a:r>
                      <a:br>
                        <a:rPr lang="it-IT" sz="900" b="0" i="0" u="none" strike="noStrike">
                          <a:solidFill>
                            <a:srgbClr val="000000"/>
                          </a:solidFill>
                          <a:latin typeface="Calibri"/>
                        </a:rPr>
                      </a:br>
                      <a:r>
                        <a:rPr lang="it-IT" sz="900" b="0" i="0" u="none" strike="noStrike">
                          <a:solidFill>
                            <a:srgbClr val="000000"/>
                          </a:solidFill>
                          <a:latin typeface="Calibri"/>
                        </a:rPr>
                        <a:t>Techniques for secure data exchange</a:t>
                      </a:r>
                      <a:br>
                        <a:rPr lang="it-IT" sz="900" b="0" i="0" u="none" strike="noStrike">
                          <a:solidFill>
                            <a:srgbClr val="000000"/>
                          </a:solidFill>
                          <a:latin typeface="Calibri"/>
                        </a:rPr>
                      </a:br>
                      <a:r>
                        <a:rPr lang="it-IT" sz="900" b="0" i="0" u="none" strike="noStrike">
                          <a:solidFill>
                            <a:srgbClr val="000000"/>
                          </a:solidFill>
                          <a:latin typeface="Calibri"/>
                        </a:rPr>
                        <a:t/>
                      </a:r>
                      <a:br>
                        <a:rPr lang="it-IT" sz="900" b="0" i="0" u="none" strike="noStrike">
                          <a:solidFill>
                            <a:srgbClr val="000000"/>
                          </a:solidFill>
                          <a:latin typeface="Calibri"/>
                        </a:rPr>
                      </a:br>
                      <a:r>
                        <a:rPr lang="it-IT" sz="900" b="0" i="0" u="none" strike="noStrike">
                          <a:solidFill>
                            <a:srgbClr val="000000"/>
                          </a:solidFill>
                          <a:latin typeface="Calibri"/>
                        </a:rPr>
                        <a:t>Data Processing techniques</a:t>
                      </a: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it-IT" sz="900" b="0" i="0" u="none" strike="noStrike" dirty="0">
                          <a:solidFill>
                            <a:srgbClr val="000000"/>
                          </a:solidFill>
                          <a:latin typeface="Calibri"/>
                        </a:rPr>
                        <a:t>DEMO</a:t>
                      </a:r>
                    </a:p>
                  </a:txBody>
                  <a:tcPr marL="7456" marR="7456" marT="74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it-IT" sz="900" b="0" i="0" u="none" strike="noStrike" dirty="0" smtClean="0">
                          <a:solidFill>
                            <a:srgbClr val="000000"/>
                          </a:solidFill>
                          <a:latin typeface="Calibri"/>
                        </a:rPr>
                        <a:t>Medium </a:t>
                      </a:r>
                      <a:r>
                        <a:rPr lang="it-IT" sz="900" b="0" i="0" u="none" strike="noStrike" dirty="0" err="1" smtClean="0">
                          <a:solidFill>
                            <a:srgbClr val="000000"/>
                          </a:solidFill>
                          <a:latin typeface="Calibri"/>
                        </a:rPr>
                        <a:t>term</a:t>
                      </a:r>
                      <a:endParaRPr lang="it-IT" sz="900" b="0" i="0" u="none" strike="noStrike" dirty="0">
                        <a:solidFill>
                          <a:srgbClr val="000000"/>
                        </a:solidFill>
                        <a:latin typeface="Calibri"/>
                      </a:endParaRPr>
                    </a:p>
                  </a:txBody>
                  <a:tcPr marL="7456" marR="7456" marT="74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r h="1722401">
                <a:tc>
                  <a:txBody>
                    <a:bodyPr/>
                    <a:lstStyle/>
                    <a:p>
                      <a:pPr algn="l" fontAlgn="b"/>
                      <a:r>
                        <a:rPr lang="en-US" sz="900" b="1" i="1" u="none" strike="noStrike">
                          <a:solidFill>
                            <a:srgbClr val="000000"/>
                          </a:solidFill>
                          <a:latin typeface="Calibri"/>
                        </a:rPr>
                        <a:t>Definition of a common ontology for the law-enforcement domain</a:t>
                      </a:r>
                    </a:p>
                  </a:txBody>
                  <a:tcPr marL="7456" marR="7456" marT="74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vMerge="1">
                  <a:txBody>
                    <a:bodyPr/>
                    <a:lstStyle/>
                    <a:p>
                      <a:endParaRPr lang="it-IT"/>
                    </a:p>
                  </a:txBody>
                  <a:tcPr/>
                </a:tc>
                <a:tc>
                  <a:txBody>
                    <a:bodyPr/>
                    <a:lstStyle/>
                    <a:p>
                      <a:pPr algn="l" fontAlgn="ctr"/>
                      <a:r>
                        <a:rPr lang="it-IT" sz="900" b="0" i="0" u="none" strike="noStrike">
                          <a:solidFill>
                            <a:srgbClr val="000000"/>
                          </a:solidFill>
                          <a:latin typeface="Calibri"/>
                        </a:rPr>
                        <a:t>Knowledge Management</a:t>
                      </a:r>
                      <a:br>
                        <a:rPr lang="it-IT" sz="900" b="0" i="0" u="none" strike="noStrike">
                          <a:solidFill>
                            <a:srgbClr val="000000"/>
                          </a:solidFill>
                          <a:latin typeface="Calibri"/>
                        </a:rPr>
                      </a:br>
                      <a:r>
                        <a:rPr lang="it-IT" sz="900" b="0" i="0" u="none" strike="noStrike">
                          <a:solidFill>
                            <a:srgbClr val="000000"/>
                          </a:solidFill>
                          <a:latin typeface="Calibri"/>
                        </a:rPr>
                        <a:t/>
                      </a:r>
                      <a:br>
                        <a:rPr lang="it-IT" sz="900" b="0" i="0" u="none" strike="noStrike">
                          <a:solidFill>
                            <a:srgbClr val="000000"/>
                          </a:solidFill>
                          <a:latin typeface="Calibri"/>
                        </a:rPr>
                      </a:br>
                      <a:r>
                        <a:rPr lang="it-IT" sz="900" b="0" i="0" u="none" strike="noStrike">
                          <a:solidFill>
                            <a:srgbClr val="000000"/>
                          </a:solidFill>
                          <a:latin typeface="Calibri"/>
                        </a:rPr>
                        <a:t>Ontologies</a:t>
                      </a: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it-IT" sz="900" b="0" i="0" u="none" strike="noStrike" dirty="0" err="1">
                          <a:solidFill>
                            <a:srgbClr val="000000"/>
                          </a:solidFill>
                          <a:latin typeface="Calibri"/>
                        </a:rPr>
                        <a:t>Semantic</a:t>
                      </a:r>
                      <a:r>
                        <a:rPr lang="it-IT" sz="900" b="0" i="0" u="none" strike="noStrike" dirty="0">
                          <a:solidFill>
                            <a:srgbClr val="000000"/>
                          </a:solidFill>
                          <a:latin typeface="Calibri"/>
                        </a:rPr>
                        <a:t> Technologies </a:t>
                      </a:r>
                      <a:r>
                        <a:rPr lang="it-IT" sz="900" b="0" i="0" u="none" strike="noStrike" dirty="0" err="1">
                          <a:solidFill>
                            <a:srgbClr val="000000"/>
                          </a:solidFill>
                          <a:latin typeface="Calibri"/>
                        </a:rPr>
                        <a:t>for</a:t>
                      </a:r>
                      <a:r>
                        <a:rPr lang="it-IT" sz="900" b="0" i="0" u="none" strike="noStrike" dirty="0">
                          <a:solidFill>
                            <a:srgbClr val="000000"/>
                          </a:solidFill>
                          <a:latin typeface="Calibri"/>
                        </a:rPr>
                        <a:t> </a:t>
                      </a:r>
                      <a:r>
                        <a:rPr lang="it-IT" sz="900" b="0" i="0" u="none" strike="noStrike" dirty="0" err="1">
                          <a:solidFill>
                            <a:srgbClr val="000000"/>
                          </a:solidFill>
                          <a:latin typeface="Calibri"/>
                        </a:rPr>
                        <a:t>description</a:t>
                      </a:r>
                      <a:r>
                        <a:rPr lang="it-IT" sz="900" b="0" i="0" u="none" strike="noStrike" dirty="0">
                          <a:solidFill>
                            <a:srgbClr val="000000"/>
                          </a:solidFill>
                          <a:latin typeface="Calibri"/>
                        </a:rPr>
                        <a:t>, </a:t>
                      </a:r>
                      <a:r>
                        <a:rPr lang="it-IT" sz="900" b="0" i="0" u="none" strike="noStrike" dirty="0" err="1">
                          <a:solidFill>
                            <a:srgbClr val="000000"/>
                          </a:solidFill>
                          <a:latin typeface="Calibri"/>
                        </a:rPr>
                        <a:t>classification</a:t>
                      </a:r>
                      <a:r>
                        <a:rPr lang="it-IT" sz="900" b="0" i="0" u="none" strike="noStrike" dirty="0">
                          <a:solidFill>
                            <a:srgbClr val="000000"/>
                          </a:solidFill>
                          <a:latin typeface="Calibri"/>
                        </a:rPr>
                        <a:t> and </a:t>
                      </a:r>
                      <a:r>
                        <a:rPr lang="it-IT" sz="900" b="0" i="0" u="none" strike="noStrike" dirty="0" err="1">
                          <a:solidFill>
                            <a:srgbClr val="000000"/>
                          </a:solidFill>
                          <a:latin typeface="Calibri"/>
                        </a:rPr>
                        <a:t>identification</a:t>
                      </a:r>
                      <a:r>
                        <a:rPr lang="it-IT" sz="900" b="0" i="0" u="none" strike="noStrike" dirty="0">
                          <a:solidFill>
                            <a:srgbClr val="000000"/>
                          </a:solidFill>
                          <a:latin typeface="Calibri"/>
                        </a:rPr>
                        <a:t> </a:t>
                      </a:r>
                      <a:r>
                        <a:rPr lang="it-IT" sz="900" b="0" i="0" u="none" strike="noStrike" dirty="0" err="1">
                          <a:solidFill>
                            <a:srgbClr val="000000"/>
                          </a:solidFill>
                          <a:latin typeface="Calibri"/>
                        </a:rPr>
                        <a:t>of</a:t>
                      </a:r>
                      <a:r>
                        <a:rPr lang="it-IT" sz="900" b="0" i="0" u="none" strike="noStrike" dirty="0">
                          <a:solidFill>
                            <a:srgbClr val="000000"/>
                          </a:solidFill>
                          <a:latin typeface="Calibri"/>
                        </a:rPr>
                        <a:t> </a:t>
                      </a:r>
                      <a:r>
                        <a:rPr lang="it-IT" sz="900" b="0" i="0" u="none" strike="noStrike" dirty="0" err="1">
                          <a:solidFill>
                            <a:srgbClr val="000000"/>
                          </a:solidFill>
                          <a:latin typeface="Calibri"/>
                        </a:rPr>
                        <a:t>relevant</a:t>
                      </a:r>
                      <a:r>
                        <a:rPr lang="it-IT" sz="900" b="0" i="0" u="none" strike="noStrike" dirty="0">
                          <a:solidFill>
                            <a:srgbClr val="000000"/>
                          </a:solidFill>
                          <a:latin typeface="Calibri"/>
                        </a:rPr>
                        <a:t> information</a:t>
                      </a:r>
                      <a:br>
                        <a:rPr lang="it-IT" sz="900" b="0" i="0" u="none" strike="noStrike" dirty="0">
                          <a:solidFill>
                            <a:srgbClr val="000000"/>
                          </a:solidFill>
                          <a:latin typeface="Calibri"/>
                        </a:rPr>
                      </a:br>
                      <a:r>
                        <a:rPr lang="it-IT" sz="900" b="0" i="0" u="none" strike="noStrike" dirty="0">
                          <a:solidFill>
                            <a:srgbClr val="000000"/>
                          </a:solidFill>
                          <a:latin typeface="Calibri"/>
                        </a:rPr>
                        <a:t/>
                      </a:r>
                      <a:br>
                        <a:rPr lang="it-IT" sz="900" b="0" i="0" u="none" strike="noStrike" dirty="0">
                          <a:solidFill>
                            <a:srgbClr val="000000"/>
                          </a:solidFill>
                          <a:latin typeface="Calibri"/>
                        </a:rPr>
                      </a:br>
                      <a:r>
                        <a:rPr lang="it-IT" sz="900" b="0" i="0" u="none" strike="noStrike" dirty="0" err="1">
                          <a:solidFill>
                            <a:srgbClr val="000000"/>
                          </a:solidFill>
                          <a:latin typeface="Calibri"/>
                        </a:rPr>
                        <a:t>Semantic</a:t>
                      </a:r>
                      <a:r>
                        <a:rPr lang="it-IT" sz="900" b="0" i="0" u="none" strike="noStrike" dirty="0">
                          <a:solidFill>
                            <a:srgbClr val="000000"/>
                          </a:solidFill>
                          <a:latin typeface="Calibri"/>
                        </a:rPr>
                        <a:t> Web </a:t>
                      </a:r>
                      <a:r>
                        <a:rPr lang="it-IT" sz="900" b="0" i="0" u="none" strike="noStrike" dirty="0" err="1">
                          <a:solidFill>
                            <a:srgbClr val="000000"/>
                          </a:solidFill>
                          <a:latin typeface="Calibri"/>
                        </a:rPr>
                        <a:t>Engine</a:t>
                      </a:r>
                      <a:r>
                        <a:rPr lang="it-IT" sz="900" b="0" i="0" u="none" strike="noStrike" dirty="0">
                          <a:solidFill>
                            <a:srgbClr val="000000"/>
                          </a:solidFill>
                          <a:latin typeface="Calibri"/>
                        </a:rPr>
                        <a:t> – </a:t>
                      </a:r>
                      <a:r>
                        <a:rPr lang="it-IT" sz="900" b="0" i="0" u="none" strike="noStrike" dirty="0" err="1">
                          <a:solidFill>
                            <a:srgbClr val="000000"/>
                          </a:solidFill>
                          <a:latin typeface="Calibri"/>
                        </a:rPr>
                        <a:t>Ontologies</a:t>
                      </a:r>
                      <a:r>
                        <a:rPr lang="it-IT" sz="900" b="0" i="0" u="none" strike="noStrike" dirty="0">
                          <a:solidFill>
                            <a:srgbClr val="000000"/>
                          </a:solidFill>
                          <a:latin typeface="Calibri"/>
                        </a:rPr>
                        <a:t>, </a:t>
                      </a:r>
                      <a:r>
                        <a:rPr lang="it-IT" sz="900" b="0" i="0" u="none" strike="noStrike" dirty="0" err="1">
                          <a:solidFill>
                            <a:srgbClr val="000000"/>
                          </a:solidFill>
                          <a:latin typeface="Calibri"/>
                        </a:rPr>
                        <a:t>Reasoning</a:t>
                      </a:r>
                      <a:r>
                        <a:rPr lang="it-IT" sz="900" b="0" i="0" u="none" strike="noStrike" dirty="0">
                          <a:solidFill>
                            <a:srgbClr val="000000"/>
                          </a:solidFill>
                          <a:latin typeface="Calibri"/>
                        </a:rPr>
                        <a:t>, </a:t>
                      </a:r>
                      <a:r>
                        <a:rPr lang="it-IT" sz="900" b="0" i="0" u="none" strike="noStrike" dirty="0" err="1">
                          <a:solidFill>
                            <a:srgbClr val="000000"/>
                          </a:solidFill>
                          <a:latin typeface="Calibri"/>
                        </a:rPr>
                        <a:t>Spatial</a:t>
                      </a:r>
                      <a:r>
                        <a:rPr lang="it-IT" sz="900" b="0" i="0" u="none" strike="noStrike" dirty="0">
                          <a:solidFill>
                            <a:srgbClr val="000000"/>
                          </a:solidFill>
                          <a:latin typeface="Calibri"/>
                        </a:rPr>
                        <a:t> </a:t>
                      </a:r>
                      <a:r>
                        <a:rPr lang="it-IT" sz="900" b="0" i="0" u="none" strike="noStrike" dirty="0" err="1">
                          <a:solidFill>
                            <a:srgbClr val="000000"/>
                          </a:solidFill>
                          <a:latin typeface="Calibri"/>
                        </a:rPr>
                        <a:t>Mining</a:t>
                      </a:r>
                      <a:endParaRPr lang="it-IT" sz="900" b="0" i="0" u="none" strike="noStrike" dirty="0">
                        <a:solidFill>
                          <a:srgbClr val="000000"/>
                        </a:solidFill>
                        <a:latin typeface="Calibri"/>
                      </a:endParaRPr>
                    </a:p>
                  </a:txBody>
                  <a:tcPr marL="7456" marR="7456" marT="745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it-IT" sz="900" b="0" i="0" u="none" strike="noStrike" dirty="0">
                          <a:solidFill>
                            <a:srgbClr val="000000"/>
                          </a:solidFill>
                          <a:latin typeface="Calibri"/>
                        </a:rPr>
                        <a:t>CP</a:t>
                      </a:r>
                    </a:p>
                  </a:txBody>
                  <a:tcPr marL="7456" marR="7456" marT="745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ctr" fontAlgn="b"/>
                      <a:r>
                        <a:rPr lang="it-IT" sz="900" b="0" i="0" u="none" strike="noStrike" dirty="0" smtClean="0">
                          <a:solidFill>
                            <a:srgbClr val="000000"/>
                          </a:solidFill>
                          <a:latin typeface="Calibri"/>
                        </a:rPr>
                        <a:t>Medium </a:t>
                      </a:r>
                      <a:r>
                        <a:rPr lang="it-IT" sz="900" b="0" i="0" u="none" strike="noStrike" dirty="0" err="1" smtClean="0">
                          <a:solidFill>
                            <a:srgbClr val="000000"/>
                          </a:solidFill>
                          <a:latin typeface="Calibri"/>
                        </a:rPr>
                        <a:t>term</a:t>
                      </a:r>
                      <a:endParaRPr lang="it-IT" sz="900" b="0" i="0" u="none" strike="noStrike" dirty="0">
                        <a:solidFill>
                          <a:srgbClr val="000000"/>
                        </a:solidFill>
                        <a:latin typeface="Calibri"/>
                      </a:endParaRPr>
                    </a:p>
                  </a:txBody>
                  <a:tcPr marL="7456" marR="7456" marT="7456"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r>
            </a:tbl>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VSHAPEID" val="973RhdYw2VtDx5V9OlKJDu"/>
</p:tagLst>
</file>

<file path=ppt/tags/tag10.xml><?xml version="1.0" encoding="utf-8"?>
<p:tagLst xmlns:a="http://schemas.openxmlformats.org/drawingml/2006/main" xmlns:r="http://schemas.openxmlformats.org/officeDocument/2006/relationships" xmlns:p="http://schemas.openxmlformats.org/presentationml/2006/main">
  <p:tag name="DVSHAPEID" val="FBrSm14d2IzUTCTFLKx3Ny"/>
</p:tagLst>
</file>

<file path=ppt/tags/tag11.xml><?xml version="1.0" encoding="utf-8"?>
<p:tagLst xmlns:a="http://schemas.openxmlformats.org/drawingml/2006/main" xmlns:r="http://schemas.openxmlformats.org/officeDocument/2006/relationships" xmlns:p="http://schemas.openxmlformats.org/presentationml/2006/main">
  <p:tag name="DVSHAPEID" val="eQtETDFU6IcdMKunFRj0SL"/>
</p:tagLst>
</file>

<file path=ppt/tags/tag12.xml><?xml version="1.0" encoding="utf-8"?>
<p:tagLst xmlns:a="http://schemas.openxmlformats.org/drawingml/2006/main" xmlns:r="http://schemas.openxmlformats.org/officeDocument/2006/relationships" xmlns:p="http://schemas.openxmlformats.org/presentationml/2006/main">
  <p:tag name="DVSHAPEID" val="ec7GJj4MiXa6mApI8ry8CQ"/>
</p:tagLst>
</file>

<file path=ppt/tags/tag13.xml><?xml version="1.0" encoding="utf-8"?>
<p:tagLst xmlns:a="http://schemas.openxmlformats.org/drawingml/2006/main" xmlns:r="http://schemas.openxmlformats.org/officeDocument/2006/relationships" xmlns:p="http://schemas.openxmlformats.org/presentationml/2006/main">
  <p:tag name="DVSHAPEID" val="HGQ9an4GJMFtCgxcUmPkqf"/>
</p:tagLst>
</file>

<file path=ppt/tags/tag14.xml><?xml version="1.0" encoding="utf-8"?>
<p:tagLst xmlns:a="http://schemas.openxmlformats.org/drawingml/2006/main" xmlns:r="http://schemas.openxmlformats.org/officeDocument/2006/relationships" xmlns:p="http://schemas.openxmlformats.org/presentationml/2006/main">
  <p:tag name="DVSHAPEID" val="3FoTYXISsK9nuqQA8HIBdn"/>
</p:tagLst>
</file>

<file path=ppt/tags/tag15.xml><?xml version="1.0" encoding="utf-8"?>
<p:tagLst xmlns:a="http://schemas.openxmlformats.org/drawingml/2006/main" xmlns:r="http://schemas.openxmlformats.org/officeDocument/2006/relationships" xmlns:p="http://schemas.openxmlformats.org/presentationml/2006/main">
  <p:tag name="DVSHAPEID" val="qSY8aVwbiiqsDbKgp6YRkV"/>
</p:tagLst>
</file>

<file path=ppt/tags/tag16.xml><?xml version="1.0" encoding="utf-8"?>
<p:tagLst xmlns:a="http://schemas.openxmlformats.org/drawingml/2006/main" xmlns:r="http://schemas.openxmlformats.org/officeDocument/2006/relationships" xmlns:p="http://schemas.openxmlformats.org/presentationml/2006/main">
  <p:tag name="DVSHAPEID" val="jfM6mjd8BO2FevVPMMlgrR"/>
</p:tagLst>
</file>

<file path=ppt/tags/tag17.xml><?xml version="1.0" encoding="utf-8"?>
<p:tagLst xmlns:a="http://schemas.openxmlformats.org/drawingml/2006/main" xmlns:r="http://schemas.openxmlformats.org/officeDocument/2006/relationships" xmlns:p="http://schemas.openxmlformats.org/presentationml/2006/main">
  <p:tag name="DVSHAPEID" val="W2NEPRhBDl3vyIm4zcXaGC"/>
</p:tagLst>
</file>

<file path=ppt/tags/tag18.xml><?xml version="1.0" encoding="utf-8"?>
<p:tagLst xmlns:a="http://schemas.openxmlformats.org/drawingml/2006/main" xmlns:r="http://schemas.openxmlformats.org/officeDocument/2006/relationships" xmlns:p="http://schemas.openxmlformats.org/presentationml/2006/main">
  <p:tag name="DVSHAPEID" val="qXWflAkbv3tsjJiHumQ0aG"/>
</p:tagLst>
</file>

<file path=ppt/tags/tag19.xml><?xml version="1.0" encoding="utf-8"?>
<p:tagLst xmlns:a="http://schemas.openxmlformats.org/drawingml/2006/main" xmlns:r="http://schemas.openxmlformats.org/officeDocument/2006/relationships" xmlns:p="http://schemas.openxmlformats.org/presentationml/2006/main">
  <p:tag name="DVSHAPEID" val="CIWdsId8ihbjBQIAwHhsP0"/>
</p:tagLst>
</file>

<file path=ppt/tags/tag2.xml><?xml version="1.0" encoding="utf-8"?>
<p:tagLst xmlns:a="http://schemas.openxmlformats.org/drawingml/2006/main" xmlns:r="http://schemas.openxmlformats.org/officeDocument/2006/relationships" xmlns:p="http://schemas.openxmlformats.org/presentationml/2006/main">
  <p:tag name="DVSHAPEID" val="AbMEgxkWg8pAxd9UqtxynE"/>
</p:tagLst>
</file>

<file path=ppt/tags/tag20.xml><?xml version="1.0" encoding="utf-8"?>
<p:tagLst xmlns:a="http://schemas.openxmlformats.org/drawingml/2006/main" xmlns:r="http://schemas.openxmlformats.org/officeDocument/2006/relationships" xmlns:p="http://schemas.openxmlformats.org/presentationml/2006/main">
  <p:tag name="DVSHAPEID" val="26pCLRIBjFsJldi78BYnKc"/>
</p:tagLst>
</file>

<file path=ppt/tags/tag21.xml><?xml version="1.0" encoding="utf-8"?>
<p:tagLst xmlns:a="http://schemas.openxmlformats.org/drawingml/2006/main" xmlns:r="http://schemas.openxmlformats.org/officeDocument/2006/relationships" xmlns:p="http://schemas.openxmlformats.org/presentationml/2006/main">
  <p:tag name="DVSHAPEID" val="hZ8sZTP9JHQBGQNPWlqHXv"/>
</p:tagLst>
</file>

<file path=ppt/tags/tag22.xml><?xml version="1.0" encoding="utf-8"?>
<p:tagLst xmlns:a="http://schemas.openxmlformats.org/drawingml/2006/main" xmlns:r="http://schemas.openxmlformats.org/officeDocument/2006/relationships" xmlns:p="http://schemas.openxmlformats.org/presentationml/2006/main">
  <p:tag name="DVSHAPEID" val="QSuuhozFusfQOpuiSOLaWK"/>
</p:tagLst>
</file>

<file path=ppt/tags/tag23.xml><?xml version="1.0" encoding="utf-8"?>
<p:tagLst xmlns:a="http://schemas.openxmlformats.org/drawingml/2006/main" xmlns:r="http://schemas.openxmlformats.org/officeDocument/2006/relationships" xmlns:p="http://schemas.openxmlformats.org/presentationml/2006/main">
  <p:tag name="DVSHAPEID" val="TJxskiFCX2eM8fXvCrA3dn"/>
</p:tagLst>
</file>

<file path=ppt/tags/tag24.xml><?xml version="1.0" encoding="utf-8"?>
<p:tagLst xmlns:a="http://schemas.openxmlformats.org/drawingml/2006/main" xmlns:r="http://schemas.openxmlformats.org/officeDocument/2006/relationships" xmlns:p="http://schemas.openxmlformats.org/presentationml/2006/main">
  <p:tag name="DVSHAPEID" val="lQ1nkDtBVNz6YLWO4g0Rvd"/>
</p:tagLst>
</file>

<file path=ppt/tags/tag25.xml><?xml version="1.0" encoding="utf-8"?>
<p:tagLst xmlns:a="http://schemas.openxmlformats.org/drawingml/2006/main" xmlns:r="http://schemas.openxmlformats.org/officeDocument/2006/relationships" xmlns:p="http://schemas.openxmlformats.org/presentationml/2006/main">
  <p:tag name="DVSHAPEID" val="B2hekmckzSxvnGqWX19l6q"/>
</p:tagLst>
</file>

<file path=ppt/tags/tag26.xml><?xml version="1.0" encoding="utf-8"?>
<p:tagLst xmlns:a="http://schemas.openxmlformats.org/drawingml/2006/main" xmlns:r="http://schemas.openxmlformats.org/officeDocument/2006/relationships" xmlns:p="http://schemas.openxmlformats.org/presentationml/2006/main">
  <p:tag name="DVSHAPEID" val="d2hcyNnj3lR8fZ65i6oBdG"/>
</p:tagLst>
</file>

<file path=ppt/tags/tag27.xml><?xml version="1.0" encoding="utf-8"?>
<p:tagLst xmlns:a="http://schemas.openxmlformats.org/drawingml/2006/main" xmlns:r="http://schemas.openxmlformats.org/officeDocument/2006/relationships" xmlns:p="http://schemas.openxmlformats.org/presentationml/2006/main">
  <p:tag name="DVSHAPEID" val="ztngo7iYI96aPeX8OoWfPb"/>
</p:tagLst>
</file>

<file path=ppt/tags/tag28.xml><?xml version="1.0" encoding="utf-8"?>
<p:tagLst xmlns:a="http://schemas.openxmlformats.org/drawingml/2006/main" xmlns:r="http://schemas.openxmlformats.org/officeDocument/2006/relationships" xmlns:p="http://schemas.openxmlformats.org/presentationml/2006/main">
  <p:tag name="DVSHAPEID" val="DerrQRI2XvcxtNPipg04DH"/>
</p:tagLst>
</file>

<file path=ppt/tags/tag29.xml><?xml version="1.0" encoding="utf-8"?>
<p:tagLst xmlns:a="http://schemas.openxmlformats.org/drawingml/2006/main" xmlns:r="http://schemas.openxmlformats.org/officeDocument/2006/relationships" xmlns:p="http://schemas.openxmlformats.org/presentationml/2006/main">
  <p:tag name="DVSHAPEID" val="24aR8aiZFYQnP8PXgrfGcA"/>
</p:tagLst>
</file>

<file path=ppt/tags/tag3.xml><?xml version="1.0" encoding="utf-8"?>
<p:tagLst xmlns:a="http://schemas.openxmlformats.org/drawingml/2006/main" xmlns:r="http://schemas.openxmlformats.org/officeDocument/2006/relationships" xmlns:p="http://schemas.openxmlformats.org/presentationml/2006/main">
  <p:tag name="DVSHAPEID" val="8sBskJLstjgFxR5CXrb6Ek"/>
</p:tagLst>
</file>

<file path=ppt/tags/tag30.xml><?xml version="1.0" encoding="utf-8"?>
<p:tagLst xmlns:a="http://schemas.openxmlformats.org/drawingml/2006/main" xmlns:r="http://schemas.openxmlformats.org/officeDocument/2006/relationships" xmlns:p="http://schemas.openxmlformats.org/presentationml/2006/main">
  <p:tag name="DVSHAPEID" val="XhL9ivZGeKxWcmgZJyJXPe"/>
</p:tagLst>
</file>

<file path=ppt/tags/tag31.xml><?xml version="1.0" encoding="utf-8"?>
<p:tagLst xmlns:a="http://schemas.openxmlformats.org/drawingml/2006/main" xmlns:r="http://schemas.openxmlformats.org/officeDocument/2006/relationships" xmlns:p="http://schemas.openxmlformats.org/presentationml/2006/main">
  <p:tag name="DVSHAPEID" val="G5YGssZzPWvr6S5YRM0ZJ5"/>
</p:tagLst>
</file>

<file path=ppt/tags/tag32.xml><?xml version="1.0" encoding="utf-8"?>
<p:tagLst xmlns:a="http://schemas.openxmlformats.org/drawingml/2006/main" xmlns:r="http://schemas.openxmlformats.org/officeDocument/2006/relationships" xmlns:p="http://schemas.openxmlformats.org/presentationml/2006/main">
  <p:tag name="DVSHAPEID" val="QSWsGgHHXeLJBGaC3wGFVB"/>
</p:tagLst>
</file>

<file path=ppt/tags/tag33.xml><?xml version="1.0" encoding="utf-8"?>
<p:tagLst xmlns:a="http://schemas.openxmlformats.org/drawingml/2006/main" xmlns:r="http://schemas.openxmlformats.org/officeDocument/2006/relationships" xmlns:p="http://schemas.openxmlformats.org/presentationml/2006/main">
  <p:tag name="DVSHAPEID" val="qKgnULGWXQvAf5K0LJR7Zg"/>
</p:tagLst>
</file>

<file path=ppt/tags/tag34.xml><?xml version="1.0" encoding="utf-8"?>
<p:tagLst xmlns:a="http://schemas.openxmlformats.org/drawingml/2006/main" xmlns:r="http://schemas.openxmlformats.org/officeDocument/2006/relationships" xmlns:p="http://schemas.openxmlformats.org/presentationml/2006/main">
  <p:tag name="DVSHAPEID" val="GnhoNfJti4afsccjmW00hU"/>
</p:tagLst>
</file>

<file path=ppt/tags/tag35.xml><?xml version="1.0" encoding="utf-8"?>
<p:tagLst xmlns:a="http://schemas.openxmlformats.org/drawingml/2006/main" xmlns:r="http://schemas.openxmlformats.org/officeDocument/2006/relationships" xmlns:p="http://schemas.openxmlformats.org/presentationml/2006/main">
  <p:tag name="DVSHAPEID" val="d1r4R2KXNOBa3S6vXqctxr"/>
</p:tagLst>
</file>

<file path=ppt/tags/tag36.xml><?xml version="1.0" encoding="utf-8"?>
<p:tagLst xmlns:a="http://schemas.openxmlformats.org/drawingml/2006/main" xmlns:r="http://schemas.openxmlformats.org/officeDocument/2006/relationships" xmlns:p="http://schemas.openxmlformats.org/presentationml/2006/main">
  <p:tag name="DVSHAPEID" val="q0DyOsmV6YZL9fXInHIlhm"/>
</p:tagLst>
</file>

<file path=ppt/tags/tag37.xml><?xml version="1.0" encoding="utf-8"?>
<p:tagLst xmlns:a="http://schemas.openxmlformats.org/drawingml/2006/main" xmlns:r="http://schemas.openxmlformats.org/officeDocument/2006/relationships" xmlns:p="http://schemas.openxmlformats.org/presentationml/2006/main">
  <p:tag name="DVSHAPEID" val="Dh8jcRZzOOnMArrjeiBRHC"/>
</p:tagLst>
</file>

<file path=ppt/tags/tag38.xml><?xml version="1.0" encoding="utf-8"?>
<p:tagLst xmlns:a="http://schemas.openxmlformats.org/drawingml/2006/main" xmlns:r="http://schemas.openxmlformats.org/officeDocument/2006/relationships" xmlns:p="http://schemas.openxmlformats.org/presentationml/2006/main">
  <p:tag name="DVSHAPEID" val="biJQxe3vKba4mlqvguWxaa"/>
</p:tagLst>
</file>

<file path=ppt/tags/tag39.xml><?xml version="1.0" encoding="utf-8"?>
<p:tagLst xmlns:a="http://schemas.openxmlformats.org/drawingml/2006/main" xmlns:r="http://schemas.openxmlformats.org/officeDocument/2006/relationships" xmlns:p="http://schemas.openxmlformats.org/presentationml/2006/main">
  <p:tag name="DVSHAPEID" val="onFwh3sqKpE06QAmkKwj3b"/>
</p:tagLst>
</file>

<file path=ppt/tags/tag4.xml><?xml version="1.0" encoding="utf-8"?>
<p:tagLst xmlns:a="http://schemas.openxmlformats.org/drawingml/2006/main" xmlns:r="http://schemas.openxmlformats.org/officeDocument/2006/relationships" xmlns:p="http://schemas.openxmlformats.org/presentationml/2006/main">
  <p:tag name="DVSHAPEID" val="eWxI0TUgc46W2j3NcAaOF5"/>
</p:tagLst>
</file>

<file path=ppt/tags/tag40.xml><?xml version="1.0" encoding="utf-8"?>
<p:tagLst xmlns:a="http://schemas.openxmlformats.org/drawingml/2006/main" xmlns:r="http://schemas.openxmlformats.org/officeDocument/2006/relationships" xmlns:p="http://schemas.openxmlformats.org/presentationml/2006/main">
  <p:tag name="DVSHAPEID" val="Cw45TI26Vas0Tlb1XZ2jrK"/>
</p:tagLst>
</file>

<file path=ppt/tags/tag41.xml><?xml version="1.0" encoding="utf-8"?>
<p:tagLst xmlns:a="http://schemas.openxmlformats.org/drawingml/2006/main" xmlns:r="http://schemas.openxmlformats.org/officeDocument/2006/relationships" xmlns:p="http://schemas.openxmlformats.org/presentationml/2006/main">
  <p:tag name="DVSHAPEID" val="pmfzVUab0Q7dK8rb9JoEtu"/>
</p:tagLst>
</file>

<file path=ppt/tags/tag42.xml><?xml version="1.0" encoding="utf-8"?>
<p:tagLst xmlns:a="http://schemas.openxmlformats.org/drawingml/2006/main" xmlns:r="http://schemas.openxmlformats.org/officeDocument/2006/relationships" xmlns:p="http://schemas.openxmlformats.org/presentationml/2006/main">
  <p:tag name="DVSHAPEID" val="x6WeaiMxgKJR7IQjN8WJ9B"/>
</p:tagLst>
</file>

<file path=ppt/tags/tag43.xml><?xml version="1.0" encoding="utf-8"?>
<p:tagLst xmlns:a="http://schemas.openxmlformats.org/drawingml/2006/main" xmlns:r="http://schemas.openxmlformats.org/officeDocument/2006/relationships" xmlns:p="http://schemas.openxmlformats.org/presentationml/2006/main">
  <p:tag name="DVSHAPEID" val="TFB2zLPiUNhUO8DHJRptAm"/>
</p:tagLst>
</file>

<file path=ppt/tags/tag44.xml><?xml version="1.0" encoding="utf-8"?>
<p:tagLst xmlns:a="http://schemas.openxmlformats.org/drawingml/2006/main" xmlns:r="http://schemas.openxmlformats.org/officeDocument/2006/relationships" xmlns:p="http://schemas.openxmlformats.org/presentationml/2006/main">
  <p:tag name="DVSHAPEID" val="tT1JlQWgHJlVdhC8J1HYPW"/>
</p:tagLst>
</file>

<file path=ppt/tags/tag45.xml><?xml version="1.0" encoding="utf-8"?>
<p:tagLst xmlns:a="http://schemas.openxmlformats.org/drawingml/2006/main" xmlns:r="http://schemas.openxmlformats.org/officeDocument/2006/relationships" xmlns:p="http://schemas.openxmlformats.org/presentationml/2006/main">
  <p:tag name="DVSHAPEID" val="AcUHG6o4kG1wbI0PqZmE5y"/>
</p:tagLst>
</file>

<file path=ppt/tags/tag46.xml><?xml version="1.0" encoding="utf-8"?>
<p:tagLst xmlns:a="http://schemas.openxmlformats.org/drawingml/2006/main" xmlns:r="http://schemas.openxmlformats.org/officeDocument/2006/relationships" xmlns:p="http://schemas.openxmlformats.org/presentationml/2006/main">
  <p:tag name="DVSHAPEID" val="zSUl4A7nLCxxjOPD9PRDoF"/>
</p:tagLst>
</file>

<file path=ppt/tags/tag47.xml><?xml version="1.0" encoding="utf-8"?>
<p:tagLst xmlns:a="http://schemas.openxmlformats.org/drawingml/2006/main" xmlns:r="http://schemas.openxmlformats.org/officeDocument/2006/relationships" xmlns:p="http://schemas.openxmlformats.org/presentationml/2006/main">
  <p:tag name="DVSHAPEID" val="UH5U7UBIBaR1D1Nl2NXWUp"/>
</p:tagLst>
</file>

<file path=ppt/tags/tag48.xml><?xml version="1.0" encoding="utf-8"?>
<p:tagLst xmlns:a="http://schemas.openxmlformats.org/drawingml/2006/main" xmlns:r="http://schemas.openxmlformats.org/officeDocument/2006/relationships" xmlns:p="http://schemas.openxmlformats.org/presentationml/2006/main">
  <p:tag name="DVSHAPEID" val="YEpc0MQwMs9UXdf9tdM30m"/>
</p:tagLst>
</file>

<file path=ppt/tags/tag49.xml><?xml version="1.0" encoding="utf-8"?>
<p:tagLst xmlns:a="http://schemas.openxmlformats.org/drawingml/2006/main" xmlns:r="http://schemas.openxmlformats.org/officeDocument/2006/relationships" xmlns:p="http://schemas.openxmlformats.org/presentationml/2006/main">
  <p:tag name="DVSHAPEID" val="GhaNQNN3GrKvIrvVTOR5oo"/>
</p:tagLst>
</file>

<file path=ppt/tags/tag5.xml><?xml version="1.0" encoding="utf-8"?>
<p:tagLst xmlns:a="http://schemas.openxmlformats.org/drawingml/2006/main" xmlns:r="http://schemas.openxmlformats.org/officeDocument/2006/relationships" xmlns:p="http://schemas.openxmlformats.org/presentationml/2006/main">
  <p:tag name="DVSHAPEID" val="kSGhONw6nhZNdFUCJRxc7b"/>
</p:tagLst>
</file>

<file path=ppt/tags/tag50.xml><?xml version="1.0" encoding="utf-8"?>
<p:tagLst xmlns:a="http://schemas.openxmlformats.org/drawingml/2006/main" xmlns:r="http://schemas.openxmlformats.org/officeDocument/2006/relationships" xmlns:p="http://schemas.openxmlformats.org/presentationml/2006/main">
  <p:tag name="DVSHAPEID" val="SJ4z5SkJaQpBX81dW2JIMH"/>
</p:tagLst>
</file>

<file path=ppt/tags/tag51.xml><?xml version="1.0" encoding="utf-8"?>
<p:tagLst xmlns:a="http://schemas.openxmlformats.org/drawingml/2006/main" xmlns:r="http://schemas.openxmlformats.org/officeDocument/2006/relationships" xmlns:p="http://schemas.openxmlformats.org/presentationml/2006/main">
  <p:tag name="DVSHAPEID" val="9suNEykYcUYhorJhIVJWhU"/>
</p:tagLst>
</file>

<file path=ppt/tags/tag52.xml><?xml version="1.0" encoding="utf-8"?>
<p:tagLst xmlns:a="http://schemas.openxmlformats.org/drawingml/2006/main" xmlns:r="http://schemas.openxmlformats.org/officeDocument/2006/relationships" xmlns:p="http://schemas.openxmlformats.org/presentationml/2006/main">
  <p:tag name="DVSHAPEID" val="56unTGSPmFCaAB4hdLpbEu"/>
</p:tagLst>
</file>

<file path=ppt/tags/tag53.xml><?xml version="1.0" encoding="utf-8"?>
<p:tagLst xmlns:a="http://schemas.openxmlformats.org/drawingml/2006/main" xmlns:r="http://schemas.openxmlformats.org/officeDocument/2006/relationships" xmlns:p="http://schemas.openxmlformats.org/presentationml/2006/main">
  <p:tag name="DVSHAPEID" val="DGJzuEjNZPqemojhED5myi"/>
</p:tagLst>
</file>

<file path=ppt/tags/tag54.xml><?xml version="1.0" encoding="utf-8"?>
<p:tagLst xmlns:a="http://schemas.openxmlformats.org/drawingml/2006/main" xmlns:r="http://schemas.openxmlformats.org/officeDocument/2006/relationships" xmlns:p="http://schemas.openxmlformats.org/presentationml/2006/main">
  <p:tag name="DVSHAPEID" val="EeQ7cqHYx5gBtNDjcdvyGN"/>
</p:tagLst>
</file>

<file path=ppt/tags/tag55.xml><?xml version="1.0" encoding="utf-8"?>
<p:tagLst xmlns:a="http://schemas.openxmlformats.org/drawingml/2006/main" xmlns:r="http://schemas.openxmlformats.org/officeDocument/2006/relationships" xmlns:p="http://schemas.openxmlformats.org/presentationml/2006/main">
  <p:tag name="DVSHAPEID" val="KleGXW6L5hVk1vImsT60ik"/>
</p:tagLst>
</file>

<file path=ppt/tags/tag56.xml><?xml version="1.0" encoding="utf-8"?>
<p:tagLst xmlns:a="http://schemas.openxmlformats.org/drawingml/2006/main" xmlns:r="http://schemas.openxmlformats.org/officeDocument/2006/relationships" xmlns:p="http://schemas.openxmlformats.org/presentationml/2006/main">
  <p:tag name="DVSHAPEID" val="YLUwDlrSR0CRtvTwsLRL0Y"/>
</p:tagLst>
</file>

<file path=ppt/tags/tag57.xml><?xml version="1.0" encoding="utf-8"?>
<p:tagLst xmlns:a="http://schemas.openxmlformats.org/drawingml/2006/main" xmlns:r="http://schemas.openxmlformats.org/officeDocument/2006/relationships" xmlns:p="http://schemas.openxmlformats.org/presentationml/2006/main">
  <p:tag name="DVSECTIONID" val="qUaxltks7WTA7rzIWr0phg"/>
</p:tagLst>
</file>

<file path=ppt/tags/tag6.xml><?xml version="1.0" encoding="utf-8"?>
<p:tagLst xmlns:a="http://schemas.openxmlformats.org/drawingml/2006/main" xmlns:r="http://schemas.openxmlformats.org/officeDocument/2006/relationships" xmlns:p="http://schemas.openxmlformats.org/presentationml/2006/main">
  <p:tag name="DVSHAPEID" val="yBPLz9eAVQF9BF1I56K6HP"/>
</p:tagLst>
</file>

<file path=ppt/tags/tag7.xml><?xml version="1.0" encoding="utf-8"?>
<p:tagLst xmlns:a="http://schemas.openxmlformats.org/drawingml/2006/main" xmlns:r="http://schemas.openxmlformats.org/officeDocument/2006/relationships" xmlns:p="http://schemas.openxmlformats.org/presentationml/2006/main">
  <p:tag name="DVSHAPEID" val="Wf5nSAQihsY9j5s2emRMl8"/>
</p:tagLst>
</file>

<file path=ppt/tags/tag8.xml><?xml version="1.0" encoding="utf-8"?>
<p:tagLst xmlns:a="http://schemas.openxmlformats.org/drawingml/2006/main" xmlns:r="http://schemas.openxmlformats.org/officeDocument/2006/relationships" xmlns:p="http://schemas.openxmlformats.org/presentationml/2006/main">
  <p:tag name="DVSHAPEID" val="744fB1Mqr1tIEAFchEJCzd"/>
</p:tagLst>
</file>

<file path=ppt/tags/tag9.xml><?xml version="1.0" encoding="utf-8"?>
<p:tagLst xmlns:a="http://schemas.openxmlformats.org/drawingml/2006/main" xmlns:r="http://schemas.openxmlformats.org/officeDocument/2006/relationships" xmlns:p="http://schemas.openxmlformats.org/presentationml/2006/main">
  <p:tag name="DVSHAPEID" val="arlVg2SoeVuN71jDYPwQ0X"/>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1582</TotalTime>
  <Words>587</Words>
  <Application>Microsoft Office PowerPoint</Application>
  <PresentationFormat>Presentazione su schermo (4:3)</PresentationFormat>
  <Paragraphs>56</Paragraphs>
  <Slides>8</Slides>
  <Notes>1</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Diapositiva 1</vt:lpstr>
      <vt:lpstr>Introduzione del tema</vt:lpstr>
      <vt:lpstr>Introduzione del tema</vt:lpstr>
      <vt:lpstr>What we Need</vt:lpstr>
      <vt:lpstr>Lighthouse Projects</vt:lpstr>
      <vt:lpstr>Lighthouse Projects</vt:lpstr>
      <vt:lpstr>Lighthouse Projects</vt:lpstr>
      <vt:lpstr>Roadmap</vt:lpstr>
    </vt:vector>
  </TitlesOfParts>
  <Company>aecma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SMI2Gs</dc:title>
  <dc:creator>LG</dc:creator>
  <cp:lastModifiedBy>mtrussardi</cp:lastModifiedBy>
  <cp:revision>150</cp:revision>
  <dcterms:created xsi:type="dcterms:W3CDTF">2009-09-07T10:55:34Z</dcterms:created>
  <dcterms:modified xsi:type="dcterms:W3CDTF">2013-02-07T15:50:24Z</dcterms:modified>
</cp:coreProperties>
</file>