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heme/theme2.xml" ContentType="application/vnd.openxmlformats-officedocument.theme+xml"/>
  <Override PartName="/ppt/tags/tag57.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332" r:id="rId2"/>
    <p:sldId id="333" r:id="rId3"/>
    <p:sldId id="337" r:id="rId4"/>
    <p:sldId id="338" r:id="rId5"/>
    <p:sldId id="342" r:id="rId6"/>
    <p:sldId id="339" r:id="rId7"/>
    <p:sldId id="340" r:id="rId8"/>
    <p:sldId id="341" r:id="rId9"/>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110" autoAdjust="0"/>
    <p:restoredTop sz="94595" autoAdjust="0"/>
  </p:normalViewPr>
  <p:slideViewPr>
    <p:cSldViewPr>
      <p:cViewPr>
        <p:scale>
          <a:sx n="83" d="100"/>
          <a:sy n="83" d="100"/>
        </p:scale>
        <p:origin x="226" y="528"/>
      </p:cViewPr>
      <p:guideLst>
        <p:guide orient="horz" pos="2160"/>
        <p:guide pos="2880"/>
      </p:guideLst>
    </p:cSldViewPr>
  </p:slideViewPr>
  <p:outlineViewPr>
    <p:cViewPr>
      <p:scale>
        <a:sx n="33" d="100"/>
        <a:sy n="33" d="100"/>
      </p:scale>
      <p:origin x="0" y="66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GB"/>
          </a:p>
        </p:txBody>
      </p:sp>
      <p:sp>
        <p:nvSpPr>
          <p:cNvPr id="717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GB"/>
          </a:p>
        </p:txBody>
      </p:sp>
      <p:sp>
        <p:nvSpPr>
          <p:cNvPr id="71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GB"/>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F9CBD475-69D8-4CD0-9B7C-EFBC930A59F5}" type="slidenum">
              <a:rPr lang="en-GB"/>
              <a:pPr/>
              <a:t>‹N›</a:t>
            </a:fld>
            <a:endParaRPr lang="en-GB"/>
          </a:p>
        </p:txBody>
      </p:sp>
    </p:spTree>
    <p:extLst>
      <p:ext uri="{BB962C8B-B14F-4D97-AF65-F5344CB8AC3E}">
        <p14:creationId xmlns:p14="http://schemas.microsoft.com/office/powerpoint/2010/main" val="156162622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69CEEE90-F509-4660-AFFA-A4EC0BB1B951}" type="slidenum">
              <a:rPr lang="it-IT" smtClean="0">
                <a:solidFill>
                  <a:prstClr val="black"/>
                </a:solidFill>
              </a:rPr>
              <a:pPr/>
              <a:t>1</a:t>
            </a:fld>
            <a:endParaRPr lang="it-IT">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F9CBD475-69D8-4CD0-9B7C-EFBC930A59F5}" type="slidenum">
              <a:rPr lang="en-GB" smtClean="0"/>
              <a:pPr/>
              <a:t>2</a:t>
            </a:fld>
            <a:endParaRPr lang="en-GB"/>
          </a:p>
        </p:txBody>
      </p:sp>
    </p:spTree>
    <p:extLst>
      <p:ext uri="{BB962C8B-B14F-4D97-AF65-F5344CB8AC3E}">
        <p14:creationId xmlns:p14="http://schemas.microsoft.com/office/powerpoint/2010/main" val="19179833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F9CBD475-69D8-4CD0-9B7C-EFBC930A59F5}" type="slidenum">
              <a:rPr lang="en-GB" smtClean="0"/>
              <a:pPr/>
              <a:t>3</a:t>
            </a:fld>
            <a:endParaRPr lang="en-GB"/>
          </a:p>
        </p:txBody>
      </p:sp>
    </p:spTree>
    <p:extLst>
      <p:ext uri="{BB962C8B-B14F-4D97-AF65-F5344CB8AC3E}">
        <p14:creationId xmlns:p14="http://schemas.microsoft.com/office/powerpoint/2010/main" val="3673125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F9CBD475-69D8-4CD0-9B7C-EFBC930A59F5}" type="slidenum">
              <a:rPr lang="en-GB" smtClean="0"/>
              <a:pPr/>
              <a:t>4</a:t>
            </a:fld>
            <a:endParaRPr lang="en-GB"/>
          </a:p>
        </p:txBody>
      </p:sp>
    </p:spTree>
    <p:extLst>
      <p:ext uri="{BB962C8B-B14F-4D97-AF65-F5344CB8AC3E}">
        <p14:creationId xmlns:p14="http://schemas.microsoft.com/office/powerpoint/2010/main" val="37210081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F9CBD475-69D8-4CD0-9B7C-EFBC930A59F5}" type="slidenum">
              <a:rPr lang="en-GB" smtClean="0"/>
              <a:pPr/>
              <a:t>5</a:t>
            </a:fld>
            <a:endParaRPr lang="en-GB"/>
          </a:p>
        </p:txBody>
      </p:sp>
    </p:spTree>
    <p:extLst>
      <p:ext uri="{BB962C8B-B14F-4D97-AF65-F5344CB8AC3E}">
        <p14:creationId xmlns:p14="http://schemas.microsoft.com/office/powerpoint/2010/main" val="5873731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F9CBD475-69D8-4CD0-9B7C-EFBC930A59F5}" type="slidenum">
              <a:rPr lang="en-GB" smtClean="0"/>
              <a:pPr/>
              <a:t>6</a:t>
            </a:fld>
            <a:endParaRPr lang="en-GB"/>
          </a:p>
        </p:txBody>
      </p:sp>
    </p:spTree>
    <p:extLst>
      <p:ext uri="{BB962C8B-B14F-4D97-AF65-F5344CB8AC3E}">
        <p14:creationId xmlns:p14="http://schemas.microsoft.com/office/powerpoint/2010/main" val="266765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F9CBD475-69D8-4CD0-9B7C-EFBC930A59F5}" type="slidenum">
              <a:rPr lang="en-GB" smtClean="0"/>
              <a:pPr/>
              <a:t>7</a:t>
            </a:fld>
            <a:endParaRPr lang="en-GB"/>
          </a:p>
        </p:txBody>
      </p:sp>
    </p:spTree>
    <p:extLst>
      <p:ext uri="{BB962C8B-B14F-4D97-AF65-F5344CB8AC3E}">
        <p14:creationId xmlns:p14="http://schemas.microsoft.com/office/powerpoint/2010/main" val="39805243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F9CBD475-69D8-4CD0-9B7C-EFBC930A59F5}" type="slidenum">
              <a:rPr lang="en-GB" smtClean="0"/>
              <a:pPr/>
              <a:t>8</a:t>
            </a:fld>
            <a:endParaRPr lang="en-GB"/>
          </a:p>
        </p:txBody>
      </p:sp>
    </p:spTree>
    <p:extLst>
      <p:ext uri="{BB962C8B-B14F-4D97-AF65-F5344CB8AC3E}">
        <p14:creationId xmlns:p14="http://schemas.microsoft.com/office/powerpoint/2010/main" val="2459709209"/>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tags" Target="../tags/tag9.xml"/><Relationship Id="rId7" Type="http://schemas.openxmlformats.org/officeDocument/2006/relationships/slideMaster" Target="../slideMasters/slideMaster1.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tags" Target="../tags/tag12.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54.xml"/><Relationship Id="rId2" Type="http://schemas.openxmlformats.org/officeDocument/2006/relationships/tags" Target="../tags/tag53.xml"/><Relationship Id="rId1" Type="http://schemas.openxmlformats.org/officeDocument/2006/relationships/tags" Target="../tags/tag52.xml"/><Relationship Id="rId6" Type="http://schemas.openxmlformats.org/officeDocument/2006/relationships/slideMaster" Target="../slideMasters/slideMaster1.xml"/><Relationship Id="rId5" Type="http://schemas.openxmlformats.org/officeDocument/2006/relationships/tags" Target="../tags/tag56.xml"/><Relationship Id="rId4" Type="http://schemas.openxmlformats.org/officeDocument/2006/relationships/tags" Target="../tags/tag55.xml"/></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tags" Target="../tags/tag15.xml"/><Relationship Id="rId7" Type="http://schemas.openxmlformats.org/officeDocument/2006/relationships/slideMaster" Target="../slideMasters/slideMaster1.xml"/><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tags" Target="../tags/tag18.xml"/><Relationship Id="rId5" Type="http://schemas.openxmlformats.org/officeDocument/2006/relationships/tags" Target="../tags/tag17.xml"/><Relationship Id="rId4" Type="http://schemas.openxmlformats.org/officeDocument/2006/relationships/tags" Target="../tags/tag16.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slideMaster" Target="../slideMasters/slideMaster1.xml"/><Relationship Id="rId5" Type="http://schemas.openxmlformats.org/officeDocument/2006/relationships/tags" Target="../tags/tag23.xml"/><Relationship Id="rId4" Type="http://schemas.openxmlformats.org/officeDocument/2006/relationships/tags" Target="../tags/tag22.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6.xml"/><Relationship Id="rId7" Type="http://schemas.openxmlformats.org/officeDocument/2006/relationships/slideMaster" Target="../slideMasters/slideMaster1.xml"/><Relationship Id="rId2" Type="http://schemas.openxmlformats.org/officeDocument/2006/relationships/tags" Target="../tags/tag25.xml"/><Relationship Id="rId1" Type="http://schemas.openxmlformats.org/officeDocument/2006/relationships/tags" Target="../tags/tag24.xml"/><Relationship Id="rId6" Type="http://schemas.openxmlformats.org/officeDocument/2006/relationships/tags" Target="../tags/tag29.xml"/><Relationship Id="rId5" Type="http://schemas.openxmlformats.org/officeDocument/2006/relationships/tags" Target="../tags/tag28.xml"/><Relationship Id="rId4" Type="http://schemas.openxmlformats.org/officeDocument/2006/relationships/tags" Target="../tags/tag27.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7.xml"/><Relationship Id="rId3" Type="http://schemas.openxmlformats.org/officeDocument/2006/relationships/tags" Target="../tags/tag32.xml"/><Relationship Id="rId7" Type="http://schemas.openxmlformats.org/officeDocument/2006/relationships/tags" Target="../tags/tag36.xml"/><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tags" Target="../tags/tag35.xml"/><Relationship Id="rId5" Type="http://schemas.openxmlformats.org/officeDocument/2006/relationships/tags" Target="../tags/tag34.xml"/><Relationship Id="rId4" Type="http://schemas.openxmlformats.org/officeDocument/2006/relationships/tags" Target="../tags/tag33.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40.xml"/><Relationship Id="rId2" Type="http://schemas.openxmlformats.org/officeDocument/2006/relationships/tags" Target="../tags/tag39.xml"/><Relationship Id="rId1" Type="http://schemas.openxmlformats.org/officeDocument/2006/relationships/tags" Target="../tags/tag38.xml"/><Relationship Id="rId5" Type="http://schemas.openxmlformats.org/officeDocument/2006/relationships/slideMaster" Target="../slideMasters/slideMaster1.xml"/><Relationship Id="rId4" Type="http://schemas.openxmlformats.org/officeDocument/2006/relationships/tags" Target="../tags/tag41.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tags" Target="../tags/tag42.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45.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48.xml"/><Relationship Id="rId7" Type="http://schemas.openxmlformats.org/officeDocument/2006/relationships/slideMaster" Target="../slideMasters/slideMaster1.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custDataLst>
              <p:tags r:id="rId1"/>
            </p:custDataLst>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custDataLst>
              <p:tags r:id="rId2"/>
            </p:custDataLst>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custDataLst>
              <p:tags r:id="rId3"/>
            </p:custDataLst>
          </p:nvPr>
        </p:nvSpPr>
        <p:spPr/>
        <p:txBody>
          <a:bodyPr/>
          <a:lstStyle/>
          <a:p>
            <a:fld id="{D6D509B5-D507-479E-B2E3-156B68F9CAC9}" type="datetimeFigureOut">
              <a:rPr lang="it-IT" smtClean="0">
                <a:solidFill>
                  <a:prstClr val="black">
                    <a:tint val="75000"/>
                  </a:prstClr>
                </a:solidFill>
              </a:rPr>
              <a:pPr/>
              <a:t>11/02/2013</a:t>
            </a:fld>
            <a:endParaRPr lang="it-IT">
              <a:solidFill>
                <a:prstClr val="black">
                  <a:tint val="75000"/>
                </a:prstClr>
              </a:solidFill>
            </a:endParaRPr>
          </a:p>
        </p:txBody>
      </p:sp>
      <p:sp>
        <p:nvSpPr>
          <p:cNvPr id="5" name="Segnaposto piè di pagina 4"/>
          <p:cNvSpPr>
            <a:spLocks noGrp="1"/>
          </p:cNvSpPr>
          <p:nvPr>
            <p:ph type="ftr" sz="quarter" idx="11"/>
            <p:custDataLst>
              <p:tags r:id="rId4"/>
            </p:custDataLst>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custDataLst>
              <p:tags r:id="rId5"/>
            </p:custDataLst>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grpSp>
        <p:nvGrpSpPr>
          <p:cNvPr id="7" name="Gruppo 6"/>
          <p:cNvGrpSpPr/>
          <p:nvPr userDrawn="1">
            <p:custDataLst>
              <p:tags r:id="rId6"/>
            </p:custDataLst>
          </p:nvPr>
        </p:nvGrpSpPr>
        <p:grpSpPr>
          <a:xfrm>
            <a:off x="-2" y="-1"/>
            <a:ext cx="9144002" cy="1369641"/>
            <a:chOff x="-2" y="-1"/>
            <a:chExt cx="9144002" cy="1369641"/>
          </a:xfrm>
        </p:grpSpPr>
        <p:pic>
          <p:nvPicPr>
            <p:cNvPr id="8" name="Immagine 7" descr="serit10.png"/>
            <p:cNvPicPr>
              <a:picLocks noChangeAspect="1"/>
            </p:cNvPicPr>
            <p:nvPr userDrawn="1"/>
          </p:nvPicPr>
          <p:blipFill>
            <a:blip r:embed="rId8" cstate="print"/>
            <a:stretch>
              <a:fillRect/>
            </a:stretch>
          </p:blipFill>
          <p:spPr>
            <a:xfrm>
              <a:off x="-2" y="618039"/>
              <a:ext cx="1633849" cy="615902"/>
            </a:xfrm>
            <a:prstGeom prst="rect">
              <a:avLst/>
            </a:prstGeom>
          </p:spPr>
        </p:pic>
        <p:sp>
          <p:nvSpPr>
            <p:cNvPr id="9" name="Rettangolo 8"/>
            <p:cNvSpPr/>
            <p:nvPr userDrawn="1"/>
          </p:nvSpPr>
          <p:spPr>
            <a:xfrm>
              <a:off x="-2" y="-1"/>
              <a:ext cx="9144002" cy="514144"/>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it-IT">
                <a:solidFill>
                  <a:prstClr val="white"/>
                </a:solidFill>
              </a:endParaRPr>
            </a:p>
          </p:txBody>
        </p:sp>
        <p:sp>
          <p:nvSpPr>
            <p:cNvPr id="10" name="Rettangolo 9"/>
            <p:cNvSpPr/>
            <p:nvPr userDrawn="1"/>
          </p:nvSpPr>
          <p:spPr>
            <a:xfrm>
              <a:off x="-2" y="1323921"/>
              <a:ext cx="9144002" cy="4571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it-IT">
                <a:solidFill>
                  <a:prstClr val="white"/>
                </a:solidFill>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olo e testo verticale">
    <p:spTree>
      <p:nvGrpSpPr>
        <p:cNvPr id="1" name=""/>
        <p:cNvGrpSpPr/>
        <p:nvPr/>
      </p:nvGrpSpPr>
      <p:grpSpPr>
        <a:xfrm>
          <a:off x="0" y="0"/>
          <a:ext cx="0" cy="0"/>
          <a:chOff x="0" y="0"/>
          <a:chExt cx="0" cy="0"/>
        </a:xfrm>
      </p:grpSpPr>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D6D509B5-D507-479E-B2E3-156B68F9CAC9}" type="datetimeFigureOut">
              <a:rPr lang="it-IT" smtClean="0">
                <a:solidFill>
                  <a:prstClr val="black">
                    <a:tint val="75000"/>
                  </a:prstClr>
                </a:solidFill>
              </a:rPr>
              <a:pPr/>
              <a:t>11/02/2013</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sp>
        <p:nvSpPr>
          <p:cNvPr id="7" name="Titolo 1"/>
          <p:cNvSpPr>
            <a:spLocks noGrp="1"/>
          </p:cNvSpPr>
          <p:nvPr>
            <p:ph type="title"/>
          </p:nvPr>
        </p:nvSpPr>
        <p:spPr>
          <a:xfrm>
            <a:off x="1650669" y="522514"/>
            <a:ext cx="7303325" cy="795647"/>
          </a:xfrm>
        </p:spPr>
        <p:txBody>
          <a:bodyPr>
            <a:normAutofit/>
          </a:bodyPr>
          <a:lstStyle>
            <a:lvl1pPr>
              <a:defRPr sz="3200"/>
            </a:lvl1pPr>
          </a:lstStyle>
          <a:p>
            <a:r>
              <a:rPr lang="it-IT" dirty="0" smtClean="0"/>
              <a:t>Fare clic per modificare lo stile del titolo</a:t>
            </a:r>
            <a:endParaRPr lang="it-IT"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custDataLst>
              <p:tags r:id="rId1"/>
            </p:custDataLs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custDataLst>
              <p:tags r:id="rId2"/>
            </p:custDataLst>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custDataLst>
              <p:tags r:id="rId3"/>
            </p:custDataLst>
          </p:nvPr>
        </p:nvSpPr>
        <p:spPr/>
        <p:txBody>
          <a:bodyPr/>
          <a:lstStyle/>
          <a:p>
            <a:fld id="{D6D509B5-D507-479E-B2E3-156B68F9CAC9}" type="datetimeFigureOut">
              <a:rPr lang="it-IT" smtClean="0">
                <a:solidFill>
                  <a:prstClr val="black">
                    <a:tint val="75000"/>
                  </a:prstClr>
                </a:solidFill>
              </a:rPr>
              <a:pPr/>
              <a:t>11/02/2013</a:t>
            </a:fld>
            <a:endParaRPr lang="it-IT" dirty="0">
              <a:solidFill>
                <a:prstClr val="black">
                  <a:tint val="75000"/>
                </a:prstClr>
              </a:solidFill>
            </a:endParaRPr>
          </a:p>
        </p:txBody>
      </p:sp>
      <p:sp>
        <p:nvSpPr>
          <p:cNvPr id="5" name="Segnaposto piè di pagina 4"/>
          <p:cNvSpPr>
            <a:spLocks noGrp="1"/>
          </p:cNvSpPr>
          <p:nvPr>
            <p:ph type="ftr" sz="quarter" idx="11"/>
            <p:custDataLst>
              <p:tags r:id="rId4"/>
            </p:custDataLst>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custDataLst>
              <p:tags r:id="rId5"/>
            </p:custDataLst>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custDataLst>
              <p:tags r:id="rId1"/>
            </p:custDataLst>
          </p:nvPr>
        </p:nvSpPr>
        <p:spPr>
          <a:xfrm>
            <a:off x="1650669" y="522514"/>
            <a:ext cx="7303325" cy="795647"/>
          </a:xfrm>
        </p:spPr>
        <p:txBody>
          <a:bodyPr>
            <a:normAutofit/>
          </a:bodyPr>
          <a:lstStyle>
            <a:lvl1pPr>
              <a:defRPr sz="3200"/>
            </a:lvl1pPr>
          </a:lstStyle>
          <a:p>
            <a:r>
              <a:rPr lang="it-IT" dirty="0" smtClean="0"/>
              <a:t>Fare clic per modificare lo stile del titolo</a:t>
            </a:r>
            <a:endParaRPr lang="it-IT" dirty="0"/>
          </a:p>
        </p:txBody>
      </p:sp>
      <p:sp>
        <p:nvSpPr>
          <p:cNvPr id="3" name="Segnaposto contenuto 2"/>
          <p:cNvSpPr>
            <a:spLocks noGrp="1"/>
          </p:cNvSpPr>
          <p:nvPr>
            <p:ph idx="1"/>
            <p:custDataLst>
              <p:tags r:id="rId2"/>
            </p:custDataLst>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custDataLst>
              <p:tags r:id="rId3"/>
            </p:custDataLst>
          </p:nvPr>
        </p:nvSpPr>
        <p:spPr>
          <a:xfrm>
            <a:off x="179802" y="6356350"/>
            <a:ext cx="2133600" cy="365125"/>
          </a:xfrm>
        </p:spPr>
        <p:txBody>
          <a:bodyPr/>
          <a:lstStyle/>
          <a:p>
            <a:fld id="{D6D509B5-D507-479E-B2E3-156B68F9CAC9}" type="datetimeFigureOut">
              <a:rPr lang="it-IT" smtClean="0">
                <a:solidFill>
                  <a:prstClr val="black">
                    <a:tint val="75000"/>
                  </a:prstClr>
                </a:solidFill>
              </a:rPr>
              <a:pPr/>
              <a:t>11/02/2013</a:t>
            </a:fld>
            <a:endParaRPr lang="it-IT">
              <a:solidFill>
                <a:prstClr val="black">
                  <a:tint val="75000"/>
                </a:prstClr>
              </a:solidFill>
            </a:endParaRPr>
          </a:p>
        </p:txBody>
      </p:sp>
      <p:sp>
        <p:nvSpPr>
          <p:cNvPr id="5" name="Segnaposto piè di pagina 4"/>
          <p:cNvSpPr>
            <a:spLocks noGrp="1"/>
          </p:cNvSpPr>
          <p:nvPr>
            <p:ph type="ftr" sz="quarter" idx="11"/>
            <p:custDataLst>
              <p:tags r:id="rId4"/>
            </p:custDataLst>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custDataLst>
              <p:tags r:id="rId5"/>
            </p:custDataLst>
          </p:nvPr>
        </p:nvSpPr>
        <p:spPr>
          <a:xfrm>
            <a:off x="6851146" y="6356350"/>
            <a:ext cx="2133600" cy="365125"/>
          </a:xfrm>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grpSp>
        <p:nvGrpSpPr>
          <p:cNvPr id="7" name="Gruppo 6"/>
          <p:cNvGrpSpPr/>
          <p:nvPr userDrawn="1">
            <p:custDataLst>
              <p:tags r:id="rId6"/>
            </p:custDataLst>
          </p:nvPr>
        </p:nvGrpSpPr>
        <p:grpSpPr>
          <a:xfrm>
            <a:off x="-2" y="-1"/>
            <a:ext cx="9144002" cy="1369641"/>
            <a:chOff x="-2" y="-1"/>
            <a:chExt cx="9144002" cy="1369641"/>
          </a:xfrm>
        </p:grpSpPr>
        <p:pic>
          <p:nvPicPr>
            <p:cNvPr id="8" name="Immagine 7" descr="serit10.png"/>
            <p:cNvPicPr>
              <a:picLocks noChangeAspect="1"/>
            </p:cNvPicPr>
            <p:nvPr userDrawn="1"/>
          </p:nvPicPr>
          <p:blipFill>
            <a:blip r:embed="rId8" cstate="print"/>
            <a:stretch>
              <a:fillRect/>
            </a:stretch>
          </p:blipFill>
          <p:spPr>
            <a:xfrm>
              <a:off x="-2" y="618039"/>
              <a:ext cx="1633849" cy="615902"/>
            </a:xfrm>
            <a:prstGeom prst="rect">
              <a:avLst/>
            </a:prstGeom>
          </p:spPr>
        </p:pic>
        <p:sp>
          <p:nvSpPr>
            <p:cNvPr id="9" name="Rettangolo 8"/>
            <p:cNvSpPr/>
            <p:nvPr userDrawn="1"/>
          </p:nvSpPr>
          <p:spPr>
            <a:xfrm>
              <a:off x="-2" y="-1"/>
              <a:ext cx="9144002" cy="514144"/>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it-IT">
                <a:solidFill>
                  <a:prstClr val="white"/>
                </a:solidFill>
              </a:endParaRPr>
            </a:p>
          </p:txBody>
        </p:sp>
        <p:sp>
          <p:nvSpPr>
            <p:cNvPr id="10" name="Rettangolo 9"/>
            <p:cNvSpPr/>
            <p:nvPr userDrawn="1"/>
          </p:nvSpPr>
          <p:spPr>
            <a:xfrm>
              <a:off x="-2" y="1323921"/>
              <a:ext cx="9144002" cy="4571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it-IT">
                <a:solidFill>
                  <a:prstClr val="white"/>
                </a:solidFill>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custDataLst>
              <p:tags r:id="rId1"/>
            </p:custDataLst>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custDataLst>
              <p:tags r:id="rId2"/>
            </p:custDataLst>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custDataLst>
              <p:tags r:id="rId3"/>
            </p:custDataLst>
          </p:nvPr>
        </p:nvSpPr>
        <p:spPr/>
        <p:txBody>
          <a:bodyPr/>
          <a:lstStyle/>
          <a:p>
            <a:fld id="{D6D509B5-D507-479E-B2E3-156B68F9CAC9}" type="datetimeFigureOut">
              <a:rPr lang="it-IT" smtClean="0">
                <a:solidFill>
                  <a:prstClr val="black">
                    <a:tint val="75000"/>
                  </a:prstClr>
                </a:solidFill>
              </a:rPr>
              <a:pPr/>
              <a:t>11/02/2013</a:t>
            </a:fld>
            <a:endParaRPr lang="it-IT">
              <a:solidFill>
                <a:prstClr val="black">
                  <a:tint val="75000"/>
                </a:prstClr>
              </a:solidFill>
            </a:endParaRPr>
          </a:p>
        </p:txBody>
      </p:sp>
      <p:sp>
        <p:nvSpPr>
          <p:cNvPr id="5" name="Segnaposto piè di pagina 4"/>
          <p:cNvSpPr>
            <a:spLocks noGrp="1"/>
          </p:cNvSpPr>
          <p:nvPr>
            <p:ph type="ftr" sz="quarter" idx="11"/>
            <p:custDataLst>
              <p:tags r:id="rId4"/>
            </p:custDataLst>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custDataLst>
              <p:tags r:id="rId5"/>
            </p:custDataLst>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ue contenuti">
    <p:spTree>
      <p:nvGrpSpPr>
        <p:cNvPr id="1" name=""/>
        <p:cNvGrpSpPr/>
        <p:nvPr/>
      </p:nvGrpSpPr>
      <p:grpSpPr>
        <a:xfrm>
          <a:off x="0" y="0"/>
          <a:ext cx="0" cy="0"/>
          <a:chOff x="0" y="0"/>
          <a:chExt cx="0" cy="0"/>
        </a:xfrm>
      </p:grpSpPr>
      <p:sp>
        <p:nvSpPr>
          <p:cNvPr id="3" name="Segnaposto contenuto 2"/>
          <p:cNvSpPr>
            <a:spLocks noGrp="1"/>
          </p:cNvSpPr>
          <p:nvPr>
            <p:ph sz="half" idx="1"/>
            <p:custDataLst>
              <p:tags r:id="rId1"/>
            </p:custDataLst>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custDataLst>
              <p:tags r:id="rId2"/>
            </p:custDataLst>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custDataLst>
              <p:tags r:id="rId3"/>
            </p:custDataLst>
          </p:nvPr>
        </p:nvSpPr>
        <p:spPr/>
        <p:txBody>
          <a:bodyPr/>
          <a:lstStyle/>
          <a:p>
            <a:fld id="{D6D509B5-D507-479E-B2E3-156B68F9CAC9}" type="datetimeFigureOut">
              <a:rPr lang="it-IT" smtClean="0">
                <a:solidFill>
                  <a:prstClr val="black">
                    <a:tint val="75000"/>
                  </a:prstClr>
                </a:solidFill>
              </a:rPr>
              <a:pPr/>
              <a:t>11/02/2013</a:t>
            </a:fld>
            <a:endParaRPr lang="it-IT">
              <a:solidFill>
                <a:prstClr val="black">
                  <a:tint val="75000"/>
                </a:prstClr>
              </a:solidFill>
            </a:endParaRPr>
          </a:p>
        </p:txBody>
      </p:sp>
      <p:sp>
        <p:nvSpPr>
          <p:cNvPr id="6" name="Segnaposto piè di pagina 5"/>
          <p:cNvSpPr>
            <a:spLocks noGrp="1"/>
          </p:cNvSpPr>
          <p:nvPr>
            <p:ph type="ftr" sz="quarter" idx="11"/>
            <p:custDataLst>
              <p:tags r:id="rId4"/>
            </p:custDataLst>
          </p:nvPr>
        </p:nvSpPr>
        <p:spPr/>
        <p:txBody>
          <a:bodyPr/>
          <a:lstStyle/>
          <a:p>
            <a:endParaRPr lang="it-IT">
              <a:solidFill>
                <a:prstClr val="black">
                  <a:tint val="75000"/>
                </a:prstClr>
              </a:solidFill>
            </a:endParaRPr>
          </a:p>
        </p:txBody>
      </p:sp>
      <p:sp>
        <p:nvSpPr>
          <p:cNvPr id="7" name="Segnaposto numero diapositiva 6"/>
          <p:cNvSpPr>
            <a:spLocks noGrp="1"/>
          </p:cNvSpPr>
          <p:nvPr>
            <p:ph type="sldNum" sz="quarter" idx="12"/>
            <p:custDataLst>
              <p:tags r:id="rId5"/>
            </p:custDataLst>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sp>
        <p:nvSpPr>
          <p:cNvPr id="8" name="Titolo 1"/>
          <p:cNvSpPr>
            <a:spLocks noGrp="1"/>
          </p:cNvSpPr>
          <p:nvPr>
            <p:ph type="title"/>
            <p:custDataLst>
              <p:tags r:id="rId6"/>
            </p:custDataLst>
          </p:nvPr>
        </p:nvSpPr>
        <p:spPr>
          <a:xfrm>
            <a:off x="1650669" y="522514"/>
            <a:ext cx="7303325" cy="795647"/>
          </a:xfrm>
        </p:spPr>
        <p:txBody>
          <a:bodyPr>
            <a:normAutofit/>
          </a:bodyPr>
          <a:lstStyle>
            <a:lvl1pPr>
              <a:defRPr sz="3200"/>
            </a:lvl1pPr>
          </a:lstStyle>
          <a:p>
            <a:r>
              <a:rPr lang="it-IT" dirty="0" smtClean="0"/>
              <a:t>Fare clic per modificare lo stile del titolo</a:t>
            </a:r>
            <a:endParaRPr lang="it-IT"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fronto">
    <p:spTree>
      <p:nvGrpSpPr>
        <p:cNvPr id="1" name=""/>
        <p:cNvGrpSpPr/>
        <p:nvPr/>
      </p:nvGrpSpPr>
      <p:grpSpPr>
        <a:xfrm>
          <a:off x="0" y="0"/>
          <a:ext cx="0" cy="0"/>
          <a:chOff x="0" y="0"/>
          <a:chExt cx="0" cy="0"/>
        </a:xfrm>
      </p:grpSpPr>
      <p:sp>
        <p:nvSpPr>
          <p:cNvPr id="3" name="Segnaposto testo 2"/>
          <p:cNvSpPr>
            <a:spLocks noGrp="1"/>
          </p:cNvSpPr>
          <p:nvPr>
            <p:ph type="body" idx="1"/>
            <p:custDataLst>
              <p:tags r:id="rId1"/>
            </p:custDataLst>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custDataLst>
              <p:tags r:id="rId2"/>
            </p:custDataLst>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custDataLst>
              <p:tags r:id="rId3"/>
            </p:custDataLst>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custDataLst>
              <p:tags r:id="rId4"/>
            </p:custDataLst>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custDataLst>
              <p:tags r:id="rId5"/>
            </p:custDataLst>
          </p:nvPr>
        </p:nvSpPr>
        <p:spPr/>
        <p:txBody>
          <a:bodyPr/>
          <a:lstStyle/>
          <a:p>
            <a:fld id="{D6D509B5-D507-479E-B2E3-156B68F9CAC9}" type="datetimeFigureOut">
              <a:rPr lang="it-IT" smtClean="0">
                <a:solidFill>
                  <a:prstClr val="black">
                    <a:tint val="75000"/>
                  </a:prstClr>
                </a:solidFill>
              </a:rPr>
              <a:pPr/>
              <a:t>11/02/2013</a:t>
            </a:fld>
            <a:endParaRPr lang="it-IT">
              <a:solidFill>
                <a:prstClr val="black">
                  <a:tint val="75000"/>
                </a:prstClr>
              </a:solidFill>
            </a:endParaRPr>
          </a:p>
        </p:txBody>
      </p:sp>
      <p:sp>
        <p:nvSpPr>
          <p:cNvPr id="8" name="Segnaposto piè di pagina 7"/>
          <p:cNvSpPr>
            <a:spLocks noGrp="1"/>
          </p:cNvSpPr>
          <p:nvPr>
            <p:ph type="ftr" sz="quarter" idx="11"/>
            <p:custDataLst>
              <p:tags r:id="rId6"/>
            </p:custDataLst>
          </p:nvPr>
        </p:nvSpPr>
        <p:spPr/>
        <p:txBody>
          <a:bodyPr/>
          <a:lstStyle/>
          <a:p>
            <a:endParaRPr lang="it-IT">
              <a:solidFill>
                <a:prstClr val="black">
                  <a:tint val="75000"/>
                </a:prstClr>
              </a:solidFill>
            </a:endParaRPr>
          </a:p>
        </p:txBody>
      </p:sp>
      <p:sp>
        <p:nvSpPr>
          <p:cNvPr id="9" name="Segnaposto numero diapositiva 8"/>
          <p:cNvSpPr>
            <a:spLocks noGrp="1"/>
          </p:cNvSpPr>
          <p:nvPr>
            <p:ph type="sldNum" sz="quarter" idx="12"/>
            <p:custDataLst>
              <p:tags r:id="rId7"/>
            </p:custDataLst>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sp>
        <p:nvSpPr>
          <p:cNvPr id="10" name="Titolo 1"/>
          <p:cNvSpPr>
            <a:spLocks noGrp="1"/>
          </p:cNvSpPr>
          <p:nvPr>
            <p:ph type="title"/>
            <p:custDataLst>
              <p:tags r:id="rId8"/>
            </p:custDataLst>
          </p:nvPr>
        </p:nvSpPr>
        <p:spPr>
          <a:xfrm>
            <a:off x="1650669" y="522514"/>
            <a:ext cx="7303325" cy="795647"/>
          </a:xfrm>
        </p:spPr>
        <p:txBody>
          <a:bodyPr>
            <a:normAutofit/>
          </a:bodyPr>
          <a:lstStyle>
            <a:lvl1pPr>
              <a:defRPr sz="3200"/>
            </a:lvl1pPr>
          </a:lstStyle>
          <a:p>
            <a:r>
              <a:rPr lang="it-IT" dirty="0" smtClean="0"/>
              <a:t>Fare clic per modificare lo stile del titolo</a:t>
            </a:r>
            <a:endParaRPr lang="it-IT"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olo titolo">
    <p:spTree>
      <p:nvGrpSpPr>
        <p:cNvPr id="1" name=""/>
        <p:cNvGrpSpPr/>
        <p:nvPr/>
      </p:nvGrpSpPr>
      <p:grpSpPr>
        <a:xfrm>
          <a:off x="0" y="0"/>
          <a:ext cx="0" cy="0"/>
          <a:chOff x="0" y="0"/>
          <a:chExt cx="0" cy="0"/>
        </a:xfrm>
      </p:grpSpPr>
      <p:sp>
        <p:nvSpPr>
          <p:cNvPr id="3" name="Segnaposto data 2"/>
          <p:cNvSpPr>
            <a:spLocks noGrp="1"/>
          </p:cNvSpPr>
          <p:nvPr>
            <p:ph type="dt" sz="half" idx="10"/>
            <p:custDataLst>
              <p:tags r:id="rId1"/>
            </p:custDataLst>
          </p:nvPr>
        </p:nvSpPr>
        <p:spPr/>
        <p:txBody>
          <a:bodyPr/>
          <a:lstStyle/>
          <a:p>
            <a:fld id="{D6D509B5-D507-479E-B2E3-156B68F9CAC9}" type="datetimeFigureOut">
              <a:rPr lang="it-IT" smtClean="0">
                <a:solidFill>
                  <a:prstClr val="black">
                    <a:tint val="75000"/>
                  </a:prstClr>
                </a:solidFill>
              </a:rPr>
              <a:pPr/>
              <a:t>11/02/2013</a:t>
            </a:fld>
            <a:endParaRPr lang="it-IT">
              <a:solidFill>
                <a:prstClr val="black">
                  <a:tint val="75000"/>
                </a:prstClr>
              </a:solidFill>
            </a:endParaRPr>
          </a:p>
        </p:txBody>
      </p:sp>
      <p:sp>
        <p:nvSpPr>
          <p:cNvPr id="4" name="Segnaposto piè di pagina 3"/>
          <p:cNvSpPr>
            <a:spLocks noGrp="1"/>
          </p:cNvSpPr>
          <p:nvPr>
            <p:ph type="ftr" sz="quarter" idx="11"/>
            <p:custDataLst>
              <p:tags r:id="rId2"/>
            </p:custDataLst>
          </p:nvPr>
        </p:nvSpPr>
        <p:spPr/>
        <p:txBody>
          <a:bodyPr/>
          <a:lstStyle/>
          <a:p>
            <a:endParaRPr lang="it-IT">
              <a:solidFill>
                <a:prstClr val="black">
                  <a:tint val="75000"/>
                </a:prstClr>
              </a:solidFill>
            </a:endParaRPr>
          </a:p>
        </p:txBody>
      </p:sp>
      <p:sp>
        <p:nvSpPr>
          <p:cNvPr id="5" name="Segnaposto numero diapositiva 4"/>
          <p:cNvSpPr>
            <a:spLocks noGrp="1"/>
          </p:cNvSpPr>
          <p:nvPr>
            <p:ph type="sldNum" sz="quarter" idx="12"/>
            <p:custDataLst>
              <p:tags r:id="rId3"/>
            </p:custDataLst>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sp>
        <p:nvSpPr>
          <p:cNvPr id="7" name="Titolo 1"/>
          <p:cNvSpPr>
            <a:spLocks noGrp="1"/>
          </p:cNvSpPr>
          <p:nvPr>
            <p:ph type="title"/>
            <p:custDataLst>
              <p:tags r:id="rId4"/>
            </p:custDataLst>
          </p:nvPr>
        </p:nvSpPr>
        <p:spPr>
          <a:xfrm>
            <a:off x="1650669" y="522514"/>
            <a:ext cx="7303325" cy="795647"/>
          </a:xfrm>
        </p:spPr>
        <p:txBody>
          <a:bodyPr>
            <a:normAutofit/>
          </a:bodyPr>
          <a:lstStyle>
            <a:lvl1pPr>
              <a:defRPr sz="3200"/>
            </a:lvl1pPr>
          </a:lstStyle>
          <a:p>
            <a:r>
              <a:rPr lang="it-IT" dirty="0" smtClean="0"/>
              <a:t>Fare clic per modificare lo stile del titolo</a:t>
            </a:r>
            <a:endParaRPr lang="it-IT"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custDataLst>
              <p:tags r:id="rId1"/>
            </p:custDataLst>
          </p:nvPr>
        </p:nvSpPr>
        <p:spPr/>
        <p:txBody>
          <a:bodyPr/>
          <a:lstStyle/>
          <a:p>
            <a:fld id="{D6D509B5-D507-479E-B2E3-156B68F9CAC9}" type="datetimeFigureOut">
              <a:rPr lang="it-IT" smtClean="0">
                <a:solidFill>
                  <a:prstClr val="black">
                    <a:tint val="75000"/>
                  </a:prstClr>
                </a:solidFill>
              </a:rPr>
              <a:pPr/>
              <a:t>11/02/2013</a:t>
            </a:fld>
            <a:endParaRPr lang="it-IT">
              <a:solidFill>
                <a:prstClr val="black">
                  <a:tint val="75000"/>
                </a:prstClr>
              </a:solidFill>
            </a:endParaRPr>
          </a:p>
        </p:txBody>
      </p:sp>
      <p:sp>
        <p:nvSpPr>
          <p:cNvPr id="3" name="Segnaposto piè di pagina 2"/>
          <p:cNvSpPr>
            <a:spLocks noGrp="1"/>
          </p:cNvSpPr>
          <p:nvPr>
            <p:ph type="ftr" sz="quarter" idx="11"/>
            <p:custDataLst>
              <p:tags r:id="rId2"/>
            </p:custDataLst>
          </p:nvPr>
        </p:nvSpPr>
        <p:spPr/>
        <p:txBody>
          <a:bodyPr/>
          <a:lstStyle/>
          <a:p>
            <a:endParaRPr lang="it-IT">
              <a:solidFill>
                <a:prstClr val="black">
                  <a:tint val="75000"/>
                </a:prstClr>
              </a:solidFill>
            </a:endParaRPr>
          </a:p>
        </p:txBody>
      </p:sp>
      <p:sp>
        <p:nvSpPr>
          <p:cNvPr id="4" name="Segnaposto numero diapositiva 3"/>
          <p:cNvSpPr>
            <a:spLocks noGrp="1"/>
          </p:cNvSpPr>
          <p:nvPr>
            <p:ph type="sldNum" sz="quarter" idx="12"/>
            <p:custDataLst>
              <p:tags r:id="rId3"/>
            </p:custDataLst>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uto con didascalia">
    <p:spTree>
      <p:nvGrpSpPr>
        <p:cNvPr id="1" name=""/>
        <p:cNvGrpSpPr/>
        <p:nvPr/>
      </p:nvGrpSpPr>
      <p:grpSpPr>
        <a:xfrm>
          <a:off x="0" y="0"/>
          <a:ext cx="0" cy="0"/>
          <a:chOff x="0" y="0"/>
          <a:chExt cx="0" cy="0"/>
        </a:xfrm>
      </p:grpSpPr>
      <p:grpSp>
        <p:nvGrpSpPr>
          <p:cNvPr id="2" name="Gruppo 11"/>
          <p:cNvGrpSpPr/>
          <p:nvPr userDrawn="1">
            <p:custDataLst>
              <p:tags r:id="rId1"/>
            </p:custDataLst>
          </p:nvPr>
        </p:nvGrpSpPr>
        <p:grpSpPr>
          <a:xfrm>
            <a:off x="-2" y="-1"/>
            <a:ext cx="9144002" cy="1369641"/>
            <a:chOff x="-2" y="-1"/>
            <a:chExt cx="9144002" cy="1369641"/>
          </a:xfrm>
        </p:grpSpPr>
        <p:pic>
          <p:nvPicPr>
            <p:cNvPr id="8" name="Immagine 7" descr="serit10.png"/>
            <p:cNvPicPr>
              <a:picLocks noChangeAspect="1"/>
            </p:cNvPicPr>
            <p:nvPr userDrawn="1"/>
          </p:nvPicPr>
          <p:blipFill>
            <a:blip r:embed="rId3" cstate="print"/>
            <a:stretch>
              <a:fillRect/>
            </a:stretch>
          </p:blipFill>
          <p:spPr>
            <a:xfrm>
              <a:off x="-2" y="618039"/>
              <a:ext cx="1633849" cy="615902"/>
            </a:xfrm>
            <a:prstGeom prst="rect">
              <a:avLst/>
            </a:prstGeom>
          </p:spPr>
        </p:pic>
        <p:sp>
          <p:nvSpPr>
            <p:cNvPr id="9" name="Rettangolo 8"/>
            <p:cNvSpPr/>
            <p:nvPr userDrawn="1"/>
          </p:nvSpPr>
          <p:spPr>
            <a:xfrm>
              <a:off x="-2" y="-1"/>
              <a:ext cx="9144002" cy="514144"/>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it-IT">
                <a:solidFill>
                  <a:prstClr val="white"/>
                </a:solidFill>
              </a:endParaRPr>
            </a:p>
          </p:txBody>
        </p:sp>
        <p:sp>
          <p:nvSpPr>
            <p:cNvPr id="10" name="Rettangolo 9"/>
            <p:cNvSpPr/>
            <p:nvPr userDrawn="1"/>
          </p:nvSpPr>
          <p:spPr>
            <a:xfrm>
              <a:off x="-2" y="1323921"/>
              <a:ext cx="9144002" cy="4571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it-IT">
                <a:solidFill>
                  <a:prstClr val="white"/>
                </a:solidFill>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custDataLst>
              <p:tags r:id="rId1"/>
            </p:custDataLst>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custDataLst>
              <p:tags r:id="rId2"/>
            </p:custDataLst>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custDataLst>
              <p:tags r:id="rId3"/>
            </p:custDataLst>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custDataLst>
              <p:tags r:id="rId4"/>
            </p:custDataLst>
          </p:nvPr>
        </p:nvSpPr>
        <p:spPr/>
        <p:txBody>
          <a:bodyPr/>
          <a:lstStyle/>
          <a:p>
            <a:fld id="{D6D509B5-D507-479E-B2E3-156B68F9CAC9}" type="datetimeFigureOut">
              <a:rPr lang="it-IT" smtClean="0">
                <a:solidFill>
                  <a:prstClr val="black">
                    <a:tint val="75000"/>
                  </a:prstClr>
                </a:solidFill>
              </a:rPr>
              <a:pPr/>
              <a:t>11/02/2013</a:t>
            </a:fld>
            <a:endParaRPr lang="it-IT">
              <a:solidFill>
                <a:prstClr val="black">
                  <a:tint val="75000"/>
                </a:prstClr>
              </a:solidFill>
            </a:endParaRPr>
          </a:p>
        </p:txBody>
      </p:sp>
      <p:sp>
        <p:nvSpPr>
          <p:cNvPr id="6" name="Segnaposto piè di pagina 5"/>
          <p:cNvSpPr>
            <a:spLocks noGrp="1"/>
          </p:cNvSpPr>
          <p:nvPr>
            <p:ph type="ftr" sz="quarter" idx="11"/>
            <p:custDataLst>
              <p:tags r:id="rId5"/>
            </p:custDataLst>
          </p:nvPr>
        </p:nvSpPr>
        <p:spPr/>
        <p:txBody>
          <a:bodyPr/>
          <a:lstStyle/>
          <a:p>
            <a:endParaRPr lang="it-IT">
              <a:solidFill>
                <a:prstClr val="black">
                  <a:tint val="75000"/>
                </a:prstClr>
              </a:solidFill>
            </a:endParaRPr>
          </a:p>
        </p:txBody>
      </p:sp>
      <p:sp>
        <p:nvSpPr>
          <p:cNvPr id="7" name="Segnaposto numero diapositiva 6"/>
          <p:cNvSpPr>
            <a:spLocks noGrp="1"/>
          </p:cNvSpPr>
          <p:nvPr>
            <p:ph type="sldNum" sz="quarter" idx="12"/>
            <p:custDataLst>
              <p:tags r:id="rId6"/>
            </p:custDataLst>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custDataLst>
              <p:tags r:id="rId13"/>
            </p:custDataLst>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custDataLst>
              <p:tags r:id="rId14"/>
            </p:custDataLst>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custDataLst>
              <p:tags r:id="rId15"/>
            </p:custDataLst>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D6D509B5-D507-479E-B2E3-156B68F9CAC9}" type="datetimeFigureOut">
              <a:rPr lang="it-IT" smtClean="0">
                <a:solidFill>
                  <a:prstClr val="black">
                    <a:tint val="75000"/>
                  </a:prstClr>
                </a:solidFill>
                <a:latin typeface="Calibri"/>
              </a:rPr>
              <a:pPr fontAlgn="auto">
                <a:spcBef>
                  <a:spcPts val="0"/>
                </a:spcBef>
                <a:spcAft>
                  <a:spcPts val="0"/>
                </a:spcAft>
              </a:pPr>
              <a:t>11/02/2013</a:t>
            </a:fld>
            <a:endParaRPr lang="it-IT">
              <a:solidFill>
                <a:prstClr val="black">
                  <a:tint val="75000"/>
                </a:prstClr>
              </a:solidFill>
              <a:latin typeface="Calibri"/>
            </a:endParaRPr>
          </a:p>
        </p:txBody>
      </p:sp>
      <p:sp>
        <p:nvSpPr>
          <p:cNvPr id="5" name="Segnaposto piè di pagina 4"/>
          <p:cNvSpPr>
            <a:spLocks noGrp="1"/>
          </p:cNvSpPr>
          <p:nvPr>
            <p:ph type="ftr" sz="quarter" idx="3"/>
            <p:custDataLst>
              <p:tags r:id="rId16"/>
            </p:custDataLst>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it-IT">
              <a:solidFill>
                <a:prstClr val="black">
                  <a:tint val="75000"/>
                </a:prstClr>
              </a:solidFill>
              <a:latin typeface="Calibri"/>
            </a:endParaRPr>
          </a:p>
        </p:txBody>
      </p:sp>
      <p:sp>
        <p:nvSpPr>
          <p:cNvPr id="6" name="Segnaposto numero diapositiva 5"/>
          <p:cNvSpPr>
            <a:spLocks noGrp="1"/>
          </p:cNvSpPr>
          <p:nvPr>
            <p:ph type="sldNum" sz="quarter" idx="4"/>
            <p:custDataLst>
              <p:tags r:id="rId17"/>
            </p:custDataLst>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A3AE70B2-120C-4388-BE3C-A1A7BFA7FFA4}" type="slidenum">
              <a:rPr lang="it-IT" smtClean="0">
                <a:solidFill>
                  <a:prstClr val="black">
                    <a:tint val="75000"/>
                  </a:prstClr>
                </a:solidFill>
                <a:latin typeface="Calibri"/>
              </a:rPr>
              <a:pPr fontAlgn="auto">
                <a:spcBef>
                  <a:spcPts val="0"/>
                </a:spcBef>
                <a:spcAft>
                  <a:spcPts val="0"/>
                </a:spcAft>
              </a:pPr>
              <a:t>‹N›</a:t>
            </a:fld>
            <a:endParaRPr lang="it-IT">
              <a:solidFill>
                <a:prstClr val="black">
                  <a:tint val="75000"/>
                </a:prstClr>
              </a:solidFill>
              <a:latin typeface="Calibri"/>
            </a:endParaRPr>
          </a:p>
        </p:txBody>
      </p:sp>
      <p:grpSp>
        <p:nvGrpSpPr>
          <p:cNvPr id="7" name="Gruppo 6"/>
          <p:cNvGrpSpPr/>
          <p:nvPr userDrawn="1">
            <p:custDataLst>
              <p:tags r:id="rId18"/>
            </p:custDataLst>
          </p:nvPr>
        </p:nvGrpSpPr>
        <p:grpSpPr>
          <a:xfrm>
            <a:off x="-2" y="-1"/>
            <a:ext cx="9144002" cy="1369641"/>
            <a:chOff x="-2" y="-1"/>
            <a:chExt cx="9144002" cy="1369641"/>
          </a:xfrm>
        </p:grpSpPr>
        <p:pic>
          <p:nvPicPr>
            <p:cNvPr id="8" name="Immagine 7" descr="serit10.png"/>
            <p:cNvPicPr>
              <a:picLocks noChangeAspect="1"/>
            </p:cNvPicPr>
            <p:nvPr userDrawn="1"/>
          </p:nvPicPr>
          <p:blipFill>
            <a:blip r:embed="rId19" cstate="print"/>
            <a:stretch>
              <a:fillRect/>
            </a:stretch>
          </p:blipFill>
          <p:spPr>
            <a:xfrm>
              <a:off x="-2" y="618039"/>
              <a:ext cx="1633849" cy="615902"/>
            </a:xfrm>
            <a:prstGeom prst="rect">
              <a:avLst/>
            </a:prstGeom>
          </p:spPr>
        </p:pic>
        <p:sp>
          <p:nvSpPr>
            <p:cNvPr id="9" name="Rettangolo 8"/>
            <p:cNvSpPr/>
            <p:nvPr userDrawn="1"/>
          </p:nvSpPr>
          <p:spPr>
            <a:xfrm>
              <a:off x="-2" y="-1"/>
              <a:ext cx="9144002" cy="514144"/>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it-IT">
                <a:solidFill>
                  <a:prstClr val="white"/>
                </a:solidFill>
              </a:endParaRPr>
            </a:p>
          </p:txBody>
        </p:sp>
        <p:sp>
          <p:nvSpPr>
            <p:cNvPr id="10" name="Rettangolo 9"/>
            <p:cNvSpPr/>
            <p:nvPr userDrawn="1"/>
          </p:nvSpPr>
          <p:spPr>
            <a:xfrm>
              <a:off x="-2" y="1323921"/>
              <a:ext cx="9144002" cy="4571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it-IT">
                <a:solidFill>
                  <a:prstClr val="white"/>
                </a:solidFill>
              </a:endParaRPr>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5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ottotitolo 3"/>
          <p:cNvSpPr txBox="1">
            <a:spLocks/>
          </p:cNvSpPr>
          <p:nvPr/>
        </p:nvSpPr>
        <p:spPr>
          <a:xfrm>
            <a:off x="1371600" y="2714620"/>
            <a:ext cx="6400800" cy="256984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it-IT" sz="4000" b="1" i="0" u="none" strike="noStrike" kern="1200" cap="none" spc="0" normalizeH="0" baseline="0" noProof="0" dirty="0" smtClean="0">
                <a:ln>
                  <a:noFill/>
                </a:ln>
                <a:solidFill>
                  <a:schemeClr val="tx1">
                    <a:tint val="75000"/>
                  </a:schemeClr>
                </a:solidFill>
                <a:effectLst/>
                <a:uLnTx/>
                <a:uFillTx/>
                <a:latin typeface="+mn-lt"/>
                <a:ea typeface="+mn-ea"/>
                <a:cs typeface="+mn-cs"/>
              </a:rPr>
              <a:t>SERIT vs HORIZON 2020</a:t>
            </a:r>
          </a:p>
          <a:p>
            <a:pPr lvl="0" algn="ctr" fontAlgn="auto">
              <a:spcBef>
                <a:spcPct val="20000"/>
              </a:spcBef>
              <a:spcAft>
                <a:spcPts val="0"/>
              </a:spcAft>
              <a:defRPr/>
            </a:pPr>
            <a:r>
              <a:rPr kumimoji="0" lang="it-IT" sz="3200" b="0" i="0" u="none" strike="noStrike" kern="1200" cap="none" spc="0" normalizeH="0" baseline="0" noProof="0" dirty="0" smtClean="0">
                <a:ln>
                  <a:noFill/>
                </a:ln>
                <a:solidFill>
                  <a:schemeClr val="tx1">
                    <a:tint val="75000"/>
                  </a:schemeClr>
                </a:solidFill>
                <a:effectLst/>
                <a:uLnTx/>
                <a:uFillTx/>
                <a:latin typeface="+mn-lt"/>
                <a:ea typeface="+mn-ea"/>
                <a:cs typeface="+mn-cs"/>
              </a:rPr>
              <a:t>Mission3: “</a:t>
            </a:r>
            <a:r>
              <a:rPr lang="en-US" sz="3200" b="1" dirty="0">
                <a:solidFill>
                  <a:schemeClr val="tx1">
                    <a:tint val="75000"/>
                  </a:schemeClr>
                </a:solidFill>
                <a:latin typeface="+mn-lt"/>
              </a:rPr>
              <a:t>strengthen security through border management and </a:t>
            </a:r>
            <a:r>
              <a:rPr lang="en-US" sz="3200" b="1">
                <a:solidFill>
                  <a:schemeClr val="tx1">
                    <a:tint val="75000"/>
                  </a:schemeClr>
                </a:solidFill>
                <a:latin typeface="+mn-lt"/>
              </a:rPr>
              <a:t>maritime </a:t>
            </a:r>
            <a:r>
              <a:rPr lang="en-US" sz="3200" b="1" smtClean="0">
                <a:solidFill>
                  <a:schemeClr val="tx1">
                    <a:tint val="75000"/>
                  </a:schemeClr>
                </a:solidFill>
                <a:latin typeface="+mn-lt"/>
              </a:rPr>
              <a:t>security”</a:t>
            </a:r>
            <a:endParaRPr kumimoji="0" lang="it-IT" sz="3200" b="0" i="0" u="none" strike="noStrike" kern="1200" cap="none" spc="0" normalizeH="0" baseline="0" noProof="0" dirty="0" smtClean="0">
              <a:ln>
                <a:noFill/>
              </a:ln>
              <a:solidFill>
                <a:schemeClr val="tx1">
                  <a:tint val="75000"/>
                </a:schemeClr>
              </a:solidFill>
              <a:effectLst/>
              <a:uLnTx/>
              <a:uFillTx/>
              <a:latin typeface="+mn-lt"/>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it-IT" sz="3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solidFill>
                  <a:srgbClr val="FF0000"/>
                </a:solidFill>
              </a:rPr>
              <a:t>Introduction</a:t>
            </a:r>
            <a:endParaRPr lang="it-IT" dirty="0">
              <a:solidFill>
                <a:srgbClr val="FF0000"/>
              </a:solidFill>
            </a:endParaRPr>
          </a:p>
        </p:txBody>
      </p:sp>
      <p:sp>
        <p:nvSpPr>
          <p:cNvPr id="3" name="Segnaposto contenuto 2"/>
          <p:cNvSpPr>
            <a:spLocks noGrp="1"/>
          </p:cNvSpPr>
          <p:nvPr>
            <p:ph idx="1"/>
          </p:nvPr>
        </p:nvSpPr>
        <p:spPr/>
        <p:txBody>
          <a:bodyPr>
            <a:noAutofit/>
          </a:bodyPr>
          <a:lstStyle/>
          <a:p>
            <a:r>
              <a:rPr lang="en-GB" sz="1800" i="1" dirty="0" smtClean="0"/>
              <a:t>“Technologies and capabilities are also required to enhance </a:t>
            </a:r>
            <a:r>
              <a:rPr lang="en-GB" sz="1800" i="1" dirty="0" smtClean="0">
                <a:solidFill>
                  <a:srgbClr val="FF0000"/>
                </a:solidFill>
              </a:rPr>
              <a:t>systems, equipments, tools, processes, and methods</a:t>
            </a:r>
            <a:r>
              <a:rPr lang="en-GB" sz="1800" i="1" dirty="0" smtClean="0"/>
              <a:t> for rapid </a:t>
            </a:r>
            <a:r>
              <a:rPr lang="en-GB" sz="1800" i="1" dirty="0" smtClean="0">
                <a:solidFill>
                  <a:srgbClr val="FF0000"/>
                </a:solidFill>
              </a:rPr>
              <a:t>identification</a:t>
            </a:r>
            <a:r>
              <a:rPr lang="en-GB" sz="1800" i="1" dirty="0" smtClean="0"/>
              <a:t> to improve </a:t>
            </a:r>
            <a:r>
              <a:rPr lang="en-GB" sz="1800" i="1" dirty="0" smtClean="0">
                <a:solidFill>
                  <a:srgbClr val="FF0000"/>
                </a:solidFill>
              </a:rPr>
              <a:t>land, marine and coastal border security</a:t>
            </a:r>
            <a:r>
              <a:rPr lang="en-GB" sz="1800" i="1" dirty="0" smtClean="0"/>
              <a:t>, including both control and </a:t>
            </a:r>
            <a:r>
              <a:rPr lang="en-GB" sz="1800" i="1" dirty="0" smtClean="0">
                <a:solidFill>
                  <a:srgbClr val="FF0000"/>
                </a:solidFill>
              </a:rPr>
              <a:t>surveillance</a:t>
            </a:r>
            <a:r>
              <a:rPr lang="en-GB" sz="1800" i="1" dirty="0" smtClean="0"/>
              <a:t> issues, while exploiting the full potential of </a:t>
            </a:r>
            <a:r>
              <a:rPr lang="en-GB" sz="1800" i="1" dirty="0" smtClean="0">
                <a:solidFill>
                  <a:srgbClr val="FF0000"/>
                </a:solidFill>
              </a:rPr>
              <a:t>EUROSUR</a:t>
            </a:r>
            <a:r>
              <a:rPr lang="en-GB" sz="1800" i="1" dirty="0" smtClean="0"/>
              <a:t>. These will be developed and tested considering their effectiveness, compliance with legal and ethical principles, proportionality, social acceptability and the respect of fundamental rights. Research will also support the improvement of the </a:t>
            </a:r>
            <a:r>
              <a:rPr lang="en-GB" sz="1800" i="1" dirty="0" smtClean="0">
                <a:solidFill>
                  <a:srgbClr val="FF0000"/>
                </a:solidFill>
              </a:rPr>
              <a:t>integrated European border management</a:t>
            </a:r>
            <a:r>
              <a:rPr lang="en-GB" sz="1800" i="1" dirty="0" smtClean="0"/>
              <a:t>, including through increased </a:t>
            </a:r>
            <a:r>
              <a:rPr lang="en-GB" sz="1800" i="1" dirty="0" smtClean="0">
                <a:solidFill>
                  <a:srgbClr val="FF0000"/>
                </a:solidFill>
              </a:rPr>
              <a:t>cooperation</a:t>
            </a:r>
            <a:r>
              <a:rPr lang="en-GB" sz="1800" i="1" dirty="0" smtClean="0"/>
              <a:t> with candidate, potential candidate and European Neighbourhood Policy countries.” </a:t>
            </a:r>
          </a:p>
          <a:p>
            <a:r>
              <a:rPr lang="en-GB" sz="1800" b="1" dirty="0" smtClean="0"/>
              <a:t>SERIT keywords</a:t>
            </a:r>
            <a:r>
              <a:rPr lang="en-GB" sz="1800" dirty="0" smtClean="0"/>
              <a:t>: </a:t>
            </a:r>
            <a:r>
              <a:rPr lang="en-GB" sz="1800" dirty="0" err="1" smtClean="0"/>
              <a:t>Perimetral</a:t>
            </a:r>
            <a:r>
              <a:rPr lang="en-GB" sz="1800" dirty="0" smtClean="0"/>
              <a:t> Surveillance Systems, </a:t>
            </a:r>
            <a:r>
              <a:rPr lang="en-US" sz="1800" dirty="0" smtClean="0"/>
              <a:t>Detection and Imaging of People, </a:t>
            </a:r>
            <a:r>
              <a:rPr lang="it-IT" sz="1800" dirty="0" err="1" smtClean="0"/>
              <a:t>Identification</a:t>
            </a:r>
            <a:r>
              <a:rPr lang="it-IT" sz="1800" dirty="0" smtClean="0"/>
              <a:t> </a:t>
            </a:r>
            <a:r>
              <a:rPr lang="it-IT" sz="1800" dirty="0" err="1" smtClean="0"/>
              <a:t>of</a:t>
            </a:r>
            <a:r>
              <a:rPr lang="it-IT" sz="1800" dirty="0" smtClean="0"/>
              <a:t> </a:t>
            </a:r>
            <a:r>
              <a:rPr lang="it-IT" sz="1800" dirty="0" err="1" smtClean="0"/>
              <a:t>Anomalous</a:t>
            </a:r>
            <a:r>
              <a:rPr lang="it-IT" sz="1800" dirty="0" smtClean="0"/>
              <a:t> </a:t>
            </a:r>
            <a:r>
              <a:rPr lang="it-IT" sz="1800" dirty="0" err="1" smtClean="0"/>
              <a:t>Events</a:t>
            </a:r>
            <a:r>
              <a:rPr lang="en-GB" sz="1800" dirty="0" smtClean="0"/>
              <a:t>, Biometric Check-point, H</a:t>
            </a:r>
            <a:r>
              <a:rPr lang="en-US" sz="1800" dirty="0" err="1" smtClean="0"/>
              <a:t>igh</a:t>
            </a:r>
            <a:r>
              <a:rPr lang="en-US" sz="1800" dirty="0" smtClean="0"/>
              <a:t> Sensitivity Sensors for Trace Detection of Hazardous Components, </a:t>
            </a:r>
            <a:r>
              <a:rPr lang="it-IT" sz="1800" dirty="0" err="1" smtClean="0"/>
              <a:t>Rapid</a:t>
            </a:r>
            <a:r>
              <a:rPr lang="it-IT" sz="1800" dirty="0" smtClean="0"/>
              <a:t> Scanning Technologies, D</a:t>
            </a:r>
            <a:r>
              <a:rPr lang="en-US" sz="1800" dirty="0" err="1" smtClean="0"/>
              <a:t>ata</a:t>
            </a:r>
            <a:r>
              <a:rPr lang="en-US" sz="1800" dirty="0" smtClean="0"/>
              <a:t> Fusion of </a:t>
            </a:r>
            <a:r>
              <a:rPr lang="en-US" sz="1800" dirty="0" err="1" smtClean="0"/>
              <a:t>Heterogenous</a:t>
            </a:r>
            <a:r>
              <a:rPr lang="en-US" sz="1800" dirty="0" smtClean="0"/>
              <a:t> Sensors, </a:t>
            </a:r>
            <a:r>
              <a:rPr lang="en-US" sz="1800" dirty="0" err="1" smtClean="0"/>
              <a:t>Ontologies</a:t>
            </a:r>
            <a:r>
              <a:rPr lang="en-US" sz="1800" dirty="0" smtClean="0"/>
              <a:t>, </a:t>
            </a:r>
            <a:r>
              <a:rPr lang="it-IT" sz="1800" dirty="0" err="1" smtClean="0"/>
              <a:t>Interoperabilty</a:t>
            </a:r>
            <a:r>
              <a:rPr lang="it-IT" sz="1800" dirty="0" smtClean="0"/>
              <a:t>, </a:t>
            </a:r>
            <a:r>
              <a:rPr lang="en-US" sz="1800" dirty="0" smtClean="0"/>
              <a:t>M</a:t>
            </a:r>
            <a:r>
              <a:rPr lang="it-IT" sz="1800" dirty="0" err="1" smtClean="0"/>
              <a:t>ultisensor</a:t>
            </a:r>
            <a:r>
              <a:rPr lang="it-IT" sz="1800" dirty="0" smtClean="0"/>
              <a:t> </a:t>
            </a:r>
            <a:r>
              <a:rPr lang="it-IT" sz="1800" dirty="0" err="1" smtClean="0"/>
              <a:t>intelligent</a:t>
            </a:r>
            <a:r>
              <a:rPr lang="it-IT" sz="1800" dirty="0" smtClean="0"/>
              <a:t> </a:t>
            </a:r>
            <a:r>
              <a:rPr lang="it-IT" sz="1800" dirty="0" err="1" smtClean="0"/>
              <a:t>platforms</a:t>
            </a:r>
            <a:r>
              <a:rPr lang="it-IT" sz="1800" dirty="0" smtClean="0"/>
              <a:t>, </a:t>
            </a:r>
            <a:r>
              <a:rPr lang="en-US" sz="1800" dirty="0" smtClean="0"/>
              <a:t>Sensors for Maritime and/or Coastal Surveillance, Middleware, Networking Architecture and Communication, M</a:t>
            </a:r>
            <a:r>
              <a:rPr lang="it-IT" sz="1800" dirty="0" err="1" smtClean="0"/>
              <a:t>ultisensor</a:t>
            </a:r>
            <a:r>
              <a:rPr lang="it-IT" sz="1800" dirty="0" smtClean="0"/>
              <a:t> </a:t>
            </a:r>
            <a:r>
              <a:rPr lang="it-IT" sz="1800" dirty="0" err="1" smtClean="0"/>
              <a:t>Intelligent</a:t>
            </a:r>
            <a:r>
              <a:rPr lang="it-IT" sz="1800" dirty="0" smtClean="0"/>
              <a:t> </a:t>
            </a:r>
            <a:r>
              <a:rPr lang="it-IT" sz="1800" dirty="0" err="1" smtClean="0"/>
              <a:t>Platforms</a:t>
            </a:r>
            <a:r>
              <a:rPr lang="it-IT" sz="1800" dirty="0" smtClean="0"/>
              <a:t>, </a:t>
            </a:r>
            <a:r>
              <a:rPr lang="it-IT" sz="1800" dirty="0" err="1" smtClean="0"/>
              <a:t>Unmanned</a:t>
            </a:r>
            <a:r>
              <a:rPr lang="it-IT" sz="1800" dirty="0" smtClean="0"/>
              <a:t> </a:t>
            </a:r>
            <a:r>
              <a:rPr lang="it-IT" sz="1800" dirty="0" err="1" smtClean="0"/>
              <a:t>Systems</a:t>
            </a:r>
            <a:endParaRPr lang="en-GB" sz="18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fontScale="92500" lnSpcReduction="10000"/>
          </a:bodyPr>
          <a:lstStyle/>
          <a:p>
            <a:pPr algn="just">
              <a:buNone/>
            </a:pPr>
            <a:r>
              <a:rPr lang="en-GB" sz="1800" b="1" u="sng" dirty="0" smtClean="0"/>
              <a:t>BORDER CONTROL</a:t>
            </a:r>
          </a:p>
          <a:p>
            <a:pPr algn="just">
              <a:buNone/>
            </a:pPr>
            <a:endParaRPr lang="en-GB" sz="1800" dirty="0" smtClean="0"/>
          </a:p>
          <a:p>
            <a:pPr algn="just"/>
            <a:r>
              <a:rPr lang="en-GB" sz="1800" dirty="0" smtClean="0"/>
              <a:t>Enhance/improve the </a:t>
            </a:r>
            <a:r>
              <a:rPr lang="en-GB" sz="1800" b="1" dirty="0" smtClean="0"/>
              <a:t>border check capabilities by means of new technologies </a:t>
            </a:r>
            <a:r>
              <a:rPr lang="en-GB" sz="1800" dirty="0" smtClean="0"/>
              <a:t>(e.g. for multiple advanced biometrics, abnormal behaviour detection at multiple temporal scales, selective face recognition, multi-sensor analysis, identity management, intelligent information management) and </a:t>
            </a:r>
            <a:r>
              <a:rPr lang="en-GB" sz="1800" b="1" dirty="0" smtClean="0"/>
              <a:t>novel approaches </a:t>
            </a:r>
            <a:r>
              <a:rPr lang="en-GB" sz="1800" dirty="0" smtClean="0"/>
              <a:t>(e.g. automatic accreditation through “smart” biometric check points). </a:t>
            </a:r>
          </a:p>
          <a:p>
            <a:pPr algn="just"/>
            <a:r>
              <a:rPr lang="en-US" sz="1800" b="1" dirty="0" smtClean="0"/>
              <a:t>New portable, miniaturized and </a:t>
            </a:r>
            <a:r>
              <a:rPr lang="en-US" sz="1800" b="1" dirty="0" err="1" smtClean="0"/>
              <a:t>interoperables</a:t>
            </a:r>
            <a:r>
              <a:rPr lang="en-US" sz="1800" b="1" dirty="0" smtClean="0"/>
              <a:t> tools and sensors with ICT interfaces </a:t>
            </a:r>
            <a:r>
              <a:rPr lang="en-US" sz="1800" dirty="0" smtClean="0"/>
              <a:t>should be developed for </a:t>
            </a:r>
            <a:r>
              <a:rPr lang="en-US" sz="1800" b="1" dirty="0" smtClean="0"/>
              <a:t>customs and borders </a:t>
            </a:r>
            <a:r>
              <a:rPr lang="en-US" sz="1800" dirty="0" smtClean="0"/>
              <a:t>in order to increase the speed and reliability of </a:t>
            </a:r>
            <a:r>
              <a:rPr lang="en-US" sz="1800" b="1" dirty="0" smtClean="0"/>
              <a:t>identification of unsafe foods</a:t>
            </a:r>
            <a:r>
              <a:rPr lang="en-US" sz="1800" dirty="0" smtClean="0"/>
              <a:t>, which can derive from accidental or intentional </a:t>
            </a:r>
            <a:r>
              <a:rPr lang="en-US" sz="1800" b="1" dirty="0" smtClean="0"/>
              <a:t>contamination</a:t>
            </a:r>
            <a:r>
              <a:rPr lang="en-US" sz="1800" dirty="0" smtClean="0"/>
              <a:t>.</a:t>
            </a:r>
          </a:p>
          <a:p>
            <a:pPr algn="just"/>
            <a:r>
              <a:rPr lang="en-US" sz="1800" dirty="0" smtClean="0"/>
              <a:t>Being </a:t>
            </a:r>
            <a:r>
              <a:rPr lang="en-US" sz="1800" b="1" dirty="0" smtClean="0"/>
              <a:t>Airports</a:t>
            </a:r>
            <a:r>
              <a:rPr lang="en-US" sz="1800" dirty="0" smtClean="0"/>
              <a:t> a key nationwide access and exit points , they constitute a “</a:t>
            </a:r>
            <a:r>
              <a:rPr lang="en-US" sz="1800" b="1" dirty="0" smtClean="0"/>
              <a:t>constellation” of relevant border points at European/International level</a:t>
            </a:r>
            <a:r>
              <a:rPr lang="en-US" sz="1800" dirty="0" smtClean="0"/>
              <a:t>. The challenges coming from the </a:t>
            </a:r>
            <a:r>
              <a:rPr lang="en-US" sz="1800" b="1" dirty="0" smtClean="0"/>
              <a:t>mobility needs</a:t>
            </a:r>
            <a:r>
              <a:rPr lang="en-US" sz="1800" dirty="0" smtClean="0"/>
              <a:t> of citizens and the evolution of threats affecting the airport security, require an </a:t>
            </a:r>
            <a:r>
              <a:rPr lang="en-US" sz="1800" b="1" dirty="0" smtClean="0"/>
              <a:t>integrated approach</a:t>
            </a:r>
            <a:r>
              <a:rPr lang="en-US" sz="1800" dirty="0" smtClean="0"/>
              <a:t>. The development of an </a:t>
            </a:r>
            <a:r>
              <a:rPr lang="en-US" sz="1800" b="1" dirty="0" smtClean="0"/>
              <a:t>advanced system </a:t>
            </a:r>
            <a:r>
              <a:rPr lang="en-US" sz="1800" dirty="0" smtClean="0"/>
              <a:t>devoted to </a:t>
            </a:r>
            <a:r>
              <a:rPr lang="en-US" sz="1800" b="1" dirty="0" smtClean="0"/>
              <a:t>safety, security, dynamic risk management and passengers’ management </a:t>
            </a:r>
            <a:r>
              <a:rPr lang="en-US" sz="1800" dirty="0" smtClean="0"/>
              <a:t>shall then be encouraged and validated by all the  stakeholders.</a:t>
            </a:r>
          </a:p>
        </p:txBody>
      </p:sp>
      <p:sp>
        <p:nvSpPr>
          <p:cNvPr id="5" name="Titolo 1"/>
          <p:cNvSpPr>
            <a:spLocks noGrp="1"/>
          </p:cNvSpPr>
          <p:nvPr>
            <p:ph type="title"/>
          </p:nvPr>
        </p:nvSpPr>
        <p:spPr>
          <a:xfrm>
            <a:off x="1650669" y="522514"/>
            <a:ext cx="7303325" cy="795647"/>
          </a:xfrm>
        </p:spPr>
        <p:txBody>
          <a:bodyPr/>
          <a:lstStyle/>
          <a:p>
            <a:r>
              <a:rPr lang="it-IT" dirty="0" err="1" smtClean="0">
                <a:solidFill>
                  <a:srgbClr val="FF0000"/>
                </a:solidFill>
              </a:rPr>
              <a:t>What</a:t>
            </a:r>
            <a:r>
              <a:rPr lang="it-IT" dirty="0" smtClean="0">
                <a:solidFill>
                  <a:srgbClr val="FF0000"/>
                </a:solidFill>
              </a:rPr>
              <a:t> </a:t>
            </a:r>
            <a:r>
              <a:rPr lang="it-IT" dirty="0" err="1" smtClean="0">
                <a:solidFill>
                  <a:srgbClr val="FF0000"/>
                </a:solidFill>
              </a:rPr>
              <a:t>we</a:t>
            </a:r>
            <a:r>
              <a:rPr lang="it-IT" dirty="0" smtClean="0">
                <a:solidFill>
                  <a:srgbClr val="FF0000"/>
                </a:solidFill>
              </a:rPr>
              <a:t> </a:t>
            </a:r>
            <a:r>
              <a:rPr lang="it-IT" dirty="0" err="1" smtClean="0">
                <a:solidFill>
                  <a:srgbClr val="FF0000"/>
                </a:solidFill>
              </a:rPr>
              <a:t>Need</a:t>
            </a:r>
            <a:r>
              <a:rPr lang="it-IT" dirty="0" smtClean="0">
                <a:solidFill>
                  <a:srgbClr val="FF0000"/>
                </a:solidFill>
              </a:rPr>
              <a:t> (1/3)</a:t>
            </a:r>
            <a:endParaRPr lang="it-IT" dirty="0">
              <a:solidFill>
                <a:srgbClr val="FF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1600200"/>
            <a:ext cx="8229600" cy="5114948"/>
          </a:xfrm>
        </p:spPr>
        <p:txBody>
          <a:bodyPr>
            <a:normAutofit fontScale="92500" lnSpcReduction="20000"/>
          </a:bodyPr>
          <a:lstStyle/>
          <a:p>
            <a:pPr algn="just">
              <a:buNone/>
            </a:pPr>
            <a:r>
              <a:rPr lang="en-GB" sz="1800" b="1" u="sng" dirty="0" smtClean="0"/>
              <a:t>BORDER SURVEILLANCE</a:t>
            </a:r>
          </a:p>
          <a:p>
            <a:pPr algn="just">
              <a:buNone/>
            </a:pPr>
            <a:endParaRPr lang="en-GB" sz="1800" dirty="0" smtClean="0"/>
          </a:p>
          <a:p>
            <a:pPr algn="just"/>
            <a:r>
              <a:rPr lang="en-GB" sz="1800" dirty="0" smtClean="0"/>
              <a:t>Italy, because of its central position in the Mediterranean Sea and its relevant coastal extension, aims at exploiting all the potentialities of an </a:t>
            </a:r>
            <a:r>
              <a:rPr lang="en-GB" sz="1800" b="1" dirty="0" smtClean="0"/>
              <a:t>European Border Surveillance System</a:t>
            </a:r>
            <a:r>
              <a:rPr lang="en-GB" sz="1800" dirty="0" smtClean="0"/>
              <a:t> and the forthcoming </a:t>
            </a:r>
            <a:r>
              <a:rPr lang="en-GB" sz="1800" b="1" dirty="0" smtClean="0"/>
              <a:t>Common Information Sharing Environment</a:t>
            </a:r>
            <a:r>
              <a:rPr lang="en-GB" sz="1800" dirty="0" smtClean="0"/>
              <a:t>. In the framework of </a:t>
            </a:r>
            <a:r>
              <a:rPr lang="en-GB" sz="1800" b="1" dirty="0" smtClean="0"/>
              <a:t>“EUROSUR” </a:t>
            </a:r>
            <a:r>
              <a:rPr lang="en-GB" sz="1800" dirty="0" smtClean="0"/>
              <a:t>guidelines, Italy is particularly interested in enhancing the capabilities of </a:t>
            </a:r>
            <a:r>
              <a:rPr lang="en-GB" sz="1800" b="1" dirty="0" smtClean="0"/>
              <a:t>monitoring, detection, identification, tracking, prevention and interception of illegal border crossings </a:t>
            </a:r>
            <a:r>
              <a:rPr lang="en-GB" sz="1800" dirty="0" smtClean="0"/>
              <a:t>as well as protecting and saving the lives of migrants and refugees.</a:t>
            </a:r>
            <a:endParaRPr lang="it-IT" sz="1800" dirty="0" smtClean="0"/>
          </a:p>
          <a:p>
            <a:pPr algn="just"/>
            <a:r>
              <a:rPr lang="en-GB" sz="1800" dirty="0" smtClean="0"/>
              <a:t>More </a:t>
            </a:r>
            <a:r>
              <a:rPr lang="en-GB" sz="1800" b="1" dirty="0" smtClean="0"/>
              <a:t>advanced methodologies and techniques able to correlate different observations of the same target</a:t>
            </a:r>
            <a:r>
              <a:rPr lang="en-GB" sz="1800" dirty="0" smtClean="0"/>
              <a:t> (from different systems, such as the evolutions foreseen for the </a:t>
            </a:r>
            <a:r>
              <a:rPr lang="en-US" sz="1800" dirty="0" smtClean="0"/>
              <a:t>Regional Traffic Monitoring Systems</a:t>
            </a:r>
            <a:r>
              <a:rPr lang="en-GB" sz="1800" dirty="0" smtClean="0"/>
              <a:t>), need to be developed in order to increase and make more reliable the necessary </a:t>
            </a:r>
            <a:r>
              <a:rPr lang="en-GB" sz="1800" b="1" dirty="0" smtClean="0"/>
              <a:t>Maritime Domain Awareness </a:t>
            </a:r>
            <a:r>
              <a:rPr lang="en-US" sz="1800" dirty="0" smtClean="0"/>
              <a:t>(as clearly established in the EU Integrated Maritime Policy Paper and in the recent Draft Roadmap for the Implementation of the </a:t>
            </a:r>
            <a:r>
              <a:rPr lang="en-US" sz="1800" b="1" dirty="0" smtClean="0"/>
              <a:t>EU CISE</a:t>
            </a:r>
            <a:r>
              <a:rPr lang="en-US" sz="1800" dirty="0" smtClean="0"/>
              <a:t>)</a:t>
            </a:r>
            <a:r>
              <a:rPr lang="en-GB" sz="1800" dirty="0" smtClean="0"/>
              <a:t>. This case evidences the condition for a </a:t>
            </a:r>
            <a:r>
              <a:rPr lang="en-GB" sz="1800" b="1" dirty="0" smtClean="0"/>
              <a:t>dual-use research approach </a:t>
            </a:r>
            <a:r>
              <a:rPr lang="en-GB" sz="1800" dirty="0" smtClean="0"/>
              <a:t>and the need for a strong </a:t>
            </a:r>
            <a:r>
              <a:rPr lang="en-GB" sz="1800" b="1" dirty="0" smtClean="0"/>
              <a:t>collaboration between Civil and Military operators</a:t>
            </a:r>
            <a:r>
              <a:rPr lang="en-GB" sz="1800" dirty="0" smtClean="0"/>
              <a:t>, that shall be then encouraged and sustained by proper funding frameworks (</a:t>
            </a:r>
            <a:r>
              <a:rPr lang="en-GB" sz="1800" b="1" dirty="0" smtClean="0"/>
              <a:t>EFC - European Framework for Cooperation</a:t>
            </a:r>
            <a:r>
              <a:rPr lang="en-GB" sz="1800" dirty="0" smtClean="0"/>
              <a:t>). </a:t>
            </a:r>
          </a:p>
          <a:p>
            <a:pPr algn="just"/>
            <a:r>
              <a:rPr lang="en-US" sz="1800" dirty="0" smtClean="0"/>
              <a:t>Still on Maritime Surveillance, development of </a:t>
            </a:r>
            <a:r>
              <a:rPr lang="en-US" sz="1800" b="1" dirty="0" smtClean="0"/>
              <a:t>on-board sensors processing capability, data management, network servers </a:t>
            </a:r>
            <a:r>
              <a:rPr lang="en-US" sz="1800" dirty="0" smtClean="0"/>
              <a:t>(i.e. to generate automatically alerts regarding suspicious vessels over heavy traffic areas with numerous objects) should be further encouraged.</a:t>
            </a:r>
            <a:endParaRPr lang="en-GB" sz="1800" dirty="0" smtClean="0"/>
          </a:p>
        </p:txBody>
      </p:sp>
      <p:sp>
        <p:nvSpPr>
          <p:cNvPr id="5" name="Titolo 1"/>
          <p:cNvSpPr>
            <a:spLocks noGrp="1"/>
          </p:cNvSpPr>
          <p:nvPr>
            <p:ph type="title"/>
          </p:nvPr>
        </p:nvSpPr>
        <p:spPr>
          <a:xfrm>
            <a:off x="1650669" y="522514"/>
            <a:ext cx="7303325" cy="795647"/>
          </a:xfrm>
        </p:spPr>
        <p:txBody>
          <a:bodyPr/>
          <a:lstStyle/>
          <a:p>
            <a:r>
              <a:rPr lang="it-IT" dirty="0" err="1" smtClean="0">
                <a:solidFill>
                  <a:srgbClr val="FF0000"/>
                </a:solidFill>
              </a:rPr>
              <a:t>What</a:t>
            </a:r>
            <a:r>
              <a:rPr lang="it-IT" dirty="0" smtClean="0">
                <a:solidFill>
                  <a:srgbClr val="FF0000"/>
                </a:solidFill>
              </a:rPr>
              <a:t> </a:t>
            </a:r>
            <a:r>
              <a:rPr lang="it-IT" dirty="0" err="1" smtClean="0">
                <a:solidFill>
                  <a:srgbClr val="FF0000"/>
                </a:solidFill>
              </a:rPr>
              <a:t>we</a:t>
            </a:r>
            <a:r>
              <a:rPr lang="it-IT" dirty="0" smtClean="0">
                <a:solidFill>
                  <a:srgbClr val="FF0000"/>
                </a:solidFill>
              </a:rPr>
              <a:t> </a:t>
            </a:r>
            <a:r>
              <a:rPr lang="it-IT" dirty="0" err="1" smtClean="0">
                <a:solidFill>
                  <a:srgbClr val="FF0000"/>
                </a:solidFill>
              </a:rPr>
              <a:t>Need</a:t>
            </a:r>
            <a:r>
              <a:rPr lang="it-IT" dirty="0" smtClean="0">
                <a:solidFill>
                  <a:srgbClr val="FF0000"/>
                </a:solidFill>
              </a:rPr>
              <a:t> (2/3)</a:t>
            </a:r>
            <a:endParaRPr lang="it-IT" dirty="0">
              <a:solidFill>
                <a:srgbClr val="FF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pPr algn="just">
              <a:buNone/>
            </a:pPr>
            <a:r>
              <a:rPr lang="en-US" sz="1800" b="1" u="sng" dirty="0" smtClean="0"/>
              <a:t>CROSS-CUTTING ISSUES: INTEROPERABILTY</a:t>
            </a:r>
          </a:p>
          <a:p>
            <a:pPr algn="just">
              <a:buNone/>
            </a:pPr>
            <a:endParaRPr lang="en-US" sz="1800" b="1" u="sng" dirty="0" smtClean="0"/>
          </a:p>
          <a:p>
            <a:pPr algn="just"/>
            <a:r>
              <a:rPr lang="en-US" sz="1800" dirty="0" smtClean="0"/>
              <a:t>Interoperability should be one of the objectives of further R&amp;D activities for both border control and surveillance. Definition/adoption of European and </a:t>
            </a:r>
            <a:r>
              <a:rPr lang="en-US" sz="1800" b="1" dirty="0" smtClean="0"/>
              <a:t>worldwide standards</a:t>
            </a:r>
            <a:r>
              <a:rPr lang="en-US" sz="1800" dirty="0" smtClean="0"/>
              <a:t> (both at system and operating levels) should be encouraged and </a:t>
            </a:r>
            <a:r>
              <a:rPr lang="en-US" sz="1800" b="1" dirty="0" smtClean="0"/>
              <a:t>supported by technical solutions </a:t>
            </a:r>
            <a:r>
              <a:rPr lang="en-US" sz="1800" dirty="0" smtClean="0"/>
              <a:t>(e.g. Semantic Interoperability, Ontology Fusion, …), in order to </a:t>
            </a:r>
            <a:r>
              <a:rPr lang="en-US" sz="1800" b="1" dirty="0" smtClean="0"/>
              <a:t>involve and manage the cooperation among a large number of actors</a:t>
            </a:r>
            <a:r>
              <a:rPr lang="en-US" sz="1800" dirty="0" smtClean="0"/>
              <a:t>, while </a:t>
            </a:r>
            <a:r>
              <a:rPr lang="en-US" sz="1800" b="1" dirty="0" smtClean="0"/>
              <a:t>making available, correlating and exploiting huge global datasets </a:t>
            </a:r>
            <a:r>
              <a:rPr lang="en-US" sz="1800" dirty="0" smtClean="0"/>
              <a:t>(see also </a:t>
            </a:r>
            <a:r>
              <a:rPr lang="en-US" sz="1800" b="1" dirty="0" smtClean="0"/>
              <a:t>Big Data </a:t>
            </a:r>
            <a:r>
              <a:rPr lang="en-US" sz="1800" dirty="0" smtClean="0"/>
              <a:t>challenges), to achieve an </a:t>
            </a:r>
            <a:r>
              <a:rPr lang="en-US" sz="1800" b="1" dirty="0" smtClean="0"/>
              <a:t>integrated operational border management across boundaries</a:t>
            </a:r>
            <a:r>
              <a:rPr lang="en-US" sz="1800" dirty="0" smtClean="0"/>
              <a:t>.</a:t>
            </a:r>
            <a:endParaRPr lang="it-IT" sz="1800" dirty="0" smtClean="0"/>
          </a:p>
        </p:txBody>
      </p:sp>
      <p:sp>
        <p:nvSpPr>
          <p:cNvPr id="5" name="Titolo 1"/>
          <p:cNvSpPr>
            <a:spLocks noGrp="1"/>
          </p:cNvSpPr>
          <p:nvPr>
            <p:ph type="title"/>
          </p:nvPr>
        </p:nvSpPr>
        <p:spPr>
          <a:xfrm>
            <a:off x="1650669" y="522514"/>
            <a:ext cx="7303325" cy="795647"/>
          </a:xfrm>
        </p:spPr>
        <p:txBody>
          <a:bodyPr/>
          <a:lstStyle/>
          <a:p>
            <a:r>
              <a:rPr lang="it-IT" dirty="0" err="1" smtClean="0">
                <a:solidFill>
                  <a:srgbClr val="FF0000"/>
                </a:solidFill>
              </a:rPr>
              <a:t>What</a:t>
            </a:r>
            <a:r>
              <a:rPr lang="it-IT" dirty="0" smtClean="0">
                <a:solidFill>
                  <a:srgbClr val="FF0000"/>
                </a:solidFill>
              </a:rPr>
              <a:t> </a:t>
            </a:r>
            <a:r>
              <a:rPr lang="it-IT" dirty="0" err="1" smtClean="0">
                <a:solidFill>
                  <a:srgbClr val="FF0000"/>
                </a:solidFill>
              </a:rPr>
              <a:t>we</a:t>
            </a:r>
            <a:r>
              <a:rPr lang="it-IT" dirty="0" smtClean="0">
                <a:solidFill>
                  <a:srgbClr val="FF0000"/>
                </a:solidFill>
              </a:rPr>
              <a:t> </a:t>
            </a:r>
            <a:r>
              <a:rPr lang="it-IT" dirty="0" err="1" smtClean="0">
                <a:solidFill>
                  <a:srgbClr val="FF0000"/>
                </a:solidFill>
              </a:rPr>
              <a:t>Need</a:t>
            </a:r>
            <a:r>
              <a:rPr lang="it-IT" dirty="0" smtClean="0">
                <a:solidFill>
                  <a:srgbClr val="FF0000"/>
                </a:solidFill>
              </a:rPr>
              <a:t> (3/</a:t>
            </a:r>
            <a:r>
              <a:rPr lang="it-IT" dirty="0" err="1" smtClean="0">
                <a:solidFill>
                  <a:srgbClr val="FF0000"/>
                </a:solidFill>
              </a:rPr>
              <a:t>3</a:t>
            </a:r>
            <a:r>
              <a:rPr lang="it-IT" dirty="0" smtClean="0">
                <a:solidFill>
                  <a:srgbClr val="FF0000"/>
                </a:solidFill>
              </a:rPr>
              <a:t>)</a:t>
            </a:r>
            <a:endParaRPr lang="it-IT" dirty="0">
              <a:solidFill>
                <a:srgbClr val="FF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pPr algn="just"/>
            <a:r>
              <a:rPr lang="en-US" sz="1800" b="1" dirty="0" smtClean="0"/>
              <a:t>Enhanced adaptive wide area surveillance &amp; monitoring system</a:t>
            </a:r>
            <a:r>
              <a:rPr lang="en-US" sz="1800" dirty="0" smtClean="0"/>
              <a:t>, capable to facing various security issues (illegal migration of people, piracy, trafficking of drugs and weapons, as well as various natural disasters such as earthquake, flooding…) over large sea and land environments.</a:t>
            </a:r>
          </a:p>
          <a:p>
            <a:pPr algn="just"/>
            <a:r>
              <a:rPr lang="en-US" sz="1800" dirty="0" smtClean="0"/>
              <a:t>New methods to </a:t>
            </a:r>
            <a:r>
              <a:rPr lang="en-US" sz="1800" b="1" dirty="0" smtClean="0"/>
              <a:t>improve border surveillance</a:t>
            </a:r>
            <a:r>
              <a:rPr lang="en-US" sz="1800" dirty="0" smtClean="0"/>
              <a:t>, taking into account </a:t>
            </a:r>
            <a:r>
              <a:rPr lang="en-US" sz="1800" b="1" dirty="0" smtClean="0"/>
              <a:t>crossing people and goods</a:t>
            </a:r>
            <a:r>
              <a:rPr lang="en-US" sz="1800" dirty="0" smtClean="0"/>
              <a:t>, are required, while achieving a full coverage of ground, air, sea, underwater and underground environment. Reinforcement of </a:t>
            </a:r>
            <a:r>
              <a:rPr lang="en-US" sz="1800" b="1" dirty="0" smtClean="0"/>
              <a:t>cooperation among involved operators</a:t>
            </a:r>
            <a:r>
              <a:rPr lang="en-US" sz="1800" dirty="0" smtClean="0"/>
              <a:t> and improving of the </a:t>
            </a:r>
            <a:r>
              <a:rPr lang="en-US" sz="1800" b="1" dirty="0" smtClean="0"/>
              <a:t>situational awareness </a:t>
            </a:r>
            <a:r>
              <a:rPr lang="en-US" sz="1800" dirty="0" smtClean="0"/>
              <a:t>by mean of a set of advanced technologies and components such as </a:t>
            </a:r>
            <a:r>
              <a:rPr lang="en-US" sz="1800" b="1" dirty="0" smtClean="0"/>
              <a:t>sensors </a:t>
            </a:r>
            <a:r>
              <a:rPr lang="en-US" sz="1800" dirty="0" smtClean="0"/>
              <a:t>(low cost radars, </a:t>
            </a:r>
            <a:r>
              <a:rPr lang="en-US" sz="1800" dirty="0" err="1" smtClean="0"/>
              <a:t>hyperspectral</a:t>
            </a:r>
            <a:r>
              <a:rPr lang="en-US" sz="1800" dirty="0" smtClean="0"/>
              <a:t>, active </a:t>
            </a:r>
            <a:r>
              <a:rPr lang="en-US" sz="1800" dirty="0" err="1" smtClean="0"/>
              <a:t>optronics</a:t>
            </a:r>
            <a:r>
              <a:rPr lang="en-US" sz="1800" dirty="0" smtClean="0"/>
              <a:t>, dust of sensors …),</a:t>
            </a:r>
            <a:r>
              <a:rPr lang="en-US" sz="1800" b="1" dirty="0" smtClean="0"/>
              <a:t> platforms </a:t>
            </a:r>
            <a:r>
              <a:rPr lang="en-US" sz="1800" dirty="0" smtClean="0"/>
              <a:t>(airships, UAV, UGV …), </a:t>
            </a:r>
            <a:r>
              <a:rPr lang="en-US" sz="1800" b="1" dirty="0" smtClean="0"/>
              <a:t>data fusion and big data management platforms</a:t>
            </a:r>
            <a:r>
              <a:rPr lang="en-US" sz="1800" dirty="0" smtClean="0"/>
              <a:t>.</a:t>
            </a:r>
          </a:p>
          <a:p>
            <a:pPr lvl="0" algn="just"/>
            <a:r>
              <a:rPr lang="en-GB" sz="1800" dirty="0" smtClean="0"/>
              <a:t>Initiatives to make the </a:t>
            </a:r>
            <a:r>
              <a:rPr lang="en-GB" sz="1800" b="1" dirty="0" smtClean="0"/>
              <a:t>Airport infrastructure </a:t>
            </a:r>
            <a:r>
              <a:rPr lang="en-GB" sz="1800" dirty="0" smtClean="0"/>
              <a:t>a </a:t>
            </a:r>
            <a:r>
              <a:rPr lang="en-GB" sz="1800" b="1" dirty="0" smtClean="0"/>
              <a:t>comprehensive and fully integrated system</a:t>
            </a:r>
            <a:r>
              <a:rPr lang="en-GB" sz="1800" dirty="0" smtClean="0"/>
              <a:t> for border checks through a wide security monitoring network with </a:t>
            </a:r>
            <a:r>
              <a:rPr lang="en-GB" sz="1800" b="1" dirty="0" smtClean="0"/>
              <a:t>dynamic adaptation </a:t>
            </a:r>
            <a:r>
              <a:rPr lang="en-GB" sz="1800" dirty="0" smtClean="0"/>
              <a:t>of security assets to the scenario changing, preserving the levels of performance and services for the public.</a:t>
            </a:r>
            <a:endParaRPr lang="it-IT" sz="1800" dirty="0" smtClean="0"/>
          </a:p>
        </p:txBody>
      </p:sp>
      <p:sp>
        <p:nvSpPr>
          <p:cNvPr id="5" name="Titolo 1"/>
          <p:cNvSpPr>
            <a:spLocks noGrp="1"/>
          </p:cNvSpPr>
          <p:nvPr>
            <p:ph type="title"/>
          </p:nvPr>
        </p:nvSpPr>
        <p:spPr>
          <a:xfrm>
            <a:off x="1650669" y="522514"/>
            <a:ext cx="7303325" cy="795647"/>
          </a:xfrm>
        </p:spPr>
        <p:txBody>
          <a:bodyPr/>
          <a:lstStyle/>
          <a:p>
            <a:r>
              <a:rPr lang="it-IT" dirty="0" err="1" smtClean="0">
                <a:solidFill>
                  <a:srgbClr val="FF0000"/>
                </a:solidFill>
              </a:rPr>
              <a:t>Lighthouse</a:t>
            </a:r>
            <a:r>
              <a:rPr lang="it-IT" dirty="0" smtClean="0">
                <a:solidFill>
                  <a:srgbClr val="FF0000"/>
                </a:solidFill>
              </a:rPr>
              <a:t> </a:t>
            </a:r>
            <a:r>
              <a:rPr lang="it-IT" dirty="0" err="1" smtClean="0">
                <a:solidFill>
                  <a:srgbClr val="FF0000"/>
                </a:solidFill>
              </a:rPr>
              <a:t>Projects</a:t>
            </a:r>
            <a:r>
              <a:rPr lang="it-IT" dirty="0" smtClean="0">
                <a:solidFill>
                  <a:srgbClr val="FF0000"/>
                </a:solidFill>
              </a:rPr>
              <a:t> (1/2)</a:t>
            </a:r>
            <a:endParaRPr lang="it-IT" dirty="0">
              <a:solidFill>
                <a:srgbClr val="FF0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fontScale="92500" lnSpcReduction="10000"/>
          </a:bodyPr>
          <a:lstStyle/>
          <a:p>
            <a:pPr algn="just"/>
            <a:r>
              <a:rPr lang="en-US" sz="1800" dirty="0" smtClean="0"/>
              <a:t>Regarding the maritime surveillance one or more lighthouse projects shall be launched to support the </a:t>
            </a:r>
            <a:r>
              <a:rPr lang="en-US" sz="1800" b="1" dirty="0" smtClean="0"/>
              <a:t>achievement of  a maritime awareness tailored for specific civilian goals</a:t>
            </a:r>
            <a:r>
              <a:rPr lang="en-US" sz="1800" dirty="0" smtClean="0"/>
              <a:t>, developing suitable </a:t>
            </a:r>
            <a:r>
              <a:rPr lang="en-US" sz="1800" b="1" dirty="0" smtClean="0"/>
              <a:t>info-space environment </a:t>
            </a:r>
            <a:r>
              <a:rPr lang="en-US" sz="1800" dirty="0" smtClean="0"/>
              <a:t>as generated by putting together new surveillance capabilities/technologies and data sharing policies (e.g. </a:t>
            </a:r>
            <a:r>
              <a:rPr lang="en-US" sz="1800" b="1" dirty="0" smtClean="0"/>
              <a:t>CISE</a:t>
            </a:r>
            <a:r>
              <a:rPr lang="en-US" sz="1800" dirty="0" smtClean="0"/>
              <a:t>). Implementation of </a:t>
            </a:r>
            <a:r>
              <a:rPr lang="en-US" sz="1800" b="1" dirty="0" smtClean="0"/>
              <a:t>secure data transfer technology </a:t>
            </a:r>
            <a:r>
              <a:rPr lang="en-US" sz="1800" dirty="0" smtClean="0"/>
              <a:t>shall also allow the adaptation of </a:t>
            </a:r>
            <a:r>
              <a:rPr lang="en-US" sz="1800" b="1" dirty="0" smtClean="0"/>
              <a:t>military data </a:t>
            </a:r>
            <a:r>
              <a:rPr lang="en-US" sz="1800" dirty="0" smtClean="0"/>
              <a:t>for a civilian use, being compliant to privacy needs of the public and EU/National legal frameworks.</a:t>
            </a:r>
          </a:p>
          <a:p>
            <a:pPr algn="just"/>
            <a:r>
              <a:rPr lang="en-US" sz="1800" dirty="0" smtClean="0"/>
              <a:t>A more specific example of project in the area of maritime domain could be generated by the main current limitations that prevent the full exploitation of </a:t>
            </a:r>
            <a:r>
              <a:rPr lang="en-US" sz="1800" b="1" dirty="0" smtClean="0"/>
              <a:t>Regional Vessel Traffic Monitoring System</a:t>
            </a:r>
            <a:r>
              <a:rPr lang="en-US" sz="1800" dirty="0" smtClean="0"/>
              <a:t>s to have a real and reliable situational awareness. Overcoming these needs by the development of new technologies/solutions would lead to the definition of a totally new concept which can be synthesized as </a:t>
            </a:r>
            <a:r>
              <a:rPr lang="en-US" sz="1800" b="1" dirty="0" smtClean="0"/>
              <a:t>“Public Regulated Regional Traffic Monitoring Service” </a:t>
            </a:r>
            <a:r>
              <a:rPr lang="en-US" sz="1800" dirty="0" smtClean="0"/>
              <a:t>(borrowing the definition from other Services like the Galileo EU Navigation System).</a:t>
            </a:r>
          </a:p>
          <a:p>
            <a:pPr algn="just"/>
            <a:r>
              <a:rPr lang="en-US" sz="1800" dirty="0" smtClean="0"/>
              <a:t>Use of </a:t>
            </a:r>
            <a:r>
              <a:rPr lang="en-US" sz="1800" b="1" dirty="0" smtClean="0"/>
              <a:t>unmanned platforms  </a:t>
            </a:r>
            <a:r>
              <a:rPr lang="en-US" sz="1800" dirty="0" smtClean="0"/>
              <a:t>(such as </a:t>
            </a:r>
            <a:r>
              <a:rPr lang="en-US" sz="1800" b="1" dirty="0" smtClean="0"/>
              <a:t>Medium Altitude Long Endurance, MALE</a:t>
            </a:r>
            <a:r>
              <a:rPr lang="en-US" sz="1800" dirty="0" smtClean="0"/>
              <a:t>, and Unmanned Air-Vehicle System, UAS) for maritime and land surveillance, acting as the </a:t>
            </a:r>
            <a:r>
              <a:rPr lang="en-US" sz="1800" b="1" dirty="0" smtClean="0"/>
              <a:t>aerial node</a:t>
            </a:r>
            <a:r>
              <a:rPr lang="en-US" sz="1800" dirty="0" smtClean="0"/>
              <a:t> of </a:t>
            </a:r>
            <a:r>
              <a:rPr lang="en-US" sz="1800" b="1" dirty="0" smtClean="0"/>
              <a:t>a global network </a:t>
            </a:r>
            <a:r>
              <a:rPr lang="en-US" sz="1800" dirty="0" smtClean="0"/>
              <a:t>that integrates </a:t>
            </a:r>
            <a:r>
              <a:rPr lang="en-US" sz="1800" b="1" dirty="0" smtClean="0"/>
              <a:t>heterogeneous sensing technologies</a:t>
            </a:r>
            <a:r>
              <a:rPr lang="en-US" sz="1800" dirty="0" smtClean="0"/>
              <a:t> and will automatically generate alerts about suspicious events.</a:t>
            </a:r>
            <a:endParaRPr lang="en-GB" sz="1800" dirty="0" smtClean="0"/>
          </a:p>
        </p:txBody>
      </p:sp>
      <p:sp>
        <p:nvSpPr>
          <p:cNvPr id="5" name="Titolo 1"/>
          <p:cNvSpPr>
            <a:spLocks noGrp="1"/>
          </p:cNvSpPr>
          <p:nvPr>
            <p:ph type="title"/>
          </p:nvPr>
        </p:nvSpPr>
        <p:spPr>
          <a:xfrm>
            <a:off x="1650669" y="522514"/>
            <a:ext cx="7303325" cy="795647"/>
          </a:xfrm>
        </p:spPr>
        <p:txBody>
          <a:bodyPr/>
          <a:lstStyle/>
          <a:p>
            <a:r>
              <a:rPr lang="it-IT" dirty="0" err="1" smtClean="0">
                <a:solidFill>
                  <a:srgbClr val="FF0000"/>
                </a:solidFill>
              </a:rPr>
              <a:t>Lighthouse</a:t>
            </a:r>
            <a:r>
              <a:rPr lang="it-IT" dirty="0" smtClean="0">
                <a:solidFill>
                  <a:srgbClr val="FF0000"/>
                </a:solidFill>
              </a:rPr>
              <a:t> </a:t>
            </a:r>
            <a:r>
              <a:rPr lang="it-IT" dirty="0" err="1" smtClean="0">
                <a:solidFill>
                  <a:srgbClr val="FF0000"/>
                </a:solidFill>
              </a:rPr>
              <a:t>Projects</a:t>
            </a:r>
            <a:r>
              <a:rPr lang="it-IT" dirty="0" smtClean="0">
                <a:solidFill>
                  <a:srgbClr val="FF0000"/>
                </a:solidFill>
              </a:rPr>
              <a:t> (2/</a:t>
            </a:r>
            <a:r>
              <a:rPr lang="it-IT" dirty="0" err="1" smtClean="0">
                <a:solidFill>
                  <a:srgbClr val="FF0000"/>
                </a:solidFill>
              </a:rPr>
              <a:t>2</a:t>
            </a:r>
            <a:r>
              <a:rPr lang="it-IT" dirty="0" smtClean="0">
                <a:solidFill>
                  <a:srgbClr val="FF0000"/>
                </a:solidFill>
              </a:rPr>
              <a:t>)</a:t>
            </a:r>
            <a:endParaRPr lang="it-IT" dirty="0">
              <a:solidFill>
                <a:srgbClr val="FF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pPr algn="just"/>
            <a:r>
              <a:rPr lang="en-US" sz="1800" dirty="0" smtClean="0"/>
              <a:t>Project Proposals:</a:t>
            </a:r>
          </a:p>
          <a:p>
            <a:pPr algn="just"/>
            <a:endParaRPr lang="en-US" sz="1800" dirty="0" smtClean="0"/>
          </a:p>
          <a:p>
            <a:pPr algn="just"/>
            <a:endParaRPr lang="en-GB" sz="1800" dirty="0" smtClean="0"/>
          </a:p>
        </p:txBody>
      </p:sp>
      <p:sp>
        <p:nvSpPr>
          <p:cNvPr id="5" name="Titolo 1"/>
          <p:cNvSpPr>
            <a:spLocks noGrp="1"/>
          </p:cNvSpPr>
          <p:nvPr>
            <p:ph type="title"/>
          </p:nvPr>
        </p:nvSpPr>
        <p:spPr>
          <a:xfrm>
            <a:off x="1650669" y="522514"/>
            <a:ext cx="7303325" cy="795647"/>
          </a:xfrm>
        </p:spPr>
        <p:txBody>
          <a:bodyPr/>
          <a:lstStyle/>
          <a:p>
            <a:r>
              <a:rPr lang="it-IT" dirty="0" err="1" smtClean="0">
                <a:solidFill>
                  <a:srgbClr val="FF0000"/>
                </a:solidFill>
              </a:rPr>
              <a:t>Roadmap</a:t>
            </a:r>
            <a:endParaRPr lang="it-IT" dirty="0">
              <a:solidFill>
                <a:srgbClr val="FF0000"/>
              </a:solidFill>
            </a:endParaRPr>
          </a:p>
        </p:txBody>
      </p:sp>
      <p:graphicFrame>
        <p:nvGraphicFramePr>
          <p:cNvPr id="6" name="Tabella 5"/>
          <p:cNvGraphicFramePr>
            <a:graphicFrameLocks noGrp="1"/>
          </p:cNvGraphicFramePr>
          <p:nvPr/>
        </p:nvGraphicFramePr>
        <p:xfrm>
          <a:off x="785786" y="2420337"/>
          <a:ext cx="7643867" cy="3580431"/>
        </p:xfrm>
        <a:graphic>
          <a:graphicData uri="http://schemas.openxmlformats.org/drawingml/2006/table">
            <a:tbl>
              <a:tblPr/>
              <a:tblGrid>
                <a:gridCol w="1472472"/>
                <a:gridCol w="1234279"/>
                <a:gridCol w="1234279"/>
                <a:gridCol w="1234279"/>
                <a:gridCol w="1234279"/>
                <a:gridCol w="1234279"/>
              </a:tblGrid>
              <a:tr h="1000132">
                <a:tc>
                  <a:txBody>
                    <a:bodyPr/>
                    <a:lstStyle/>
                    <a:p>
                      <a:pPr algn="ctr" fontAlgn="ctr"/>
                      <a:r>
                        <a:rPr lang="it-IT" sz="1100" b="1" i="0" u="none" strike="noStrike" dirty="0" err="1" smtClean="0">
                          <a:solidFill>
                            <a:srgbClr val="000000"/>
                          </a:solidFill>
                          <a:latin typeface="Calibri"/>
                        </a:rPr>
                        <a:t>Projects</a:t>
                      </a:r>
                      <a:endParaRPr lang="it-IT" sz="1100" b="1" i="0" u="none" strike="noStrike" dirty="0">
                        <a:solidFill>
                          <a:srgbClr val="000000"/>
                        </a:solidFill>
                        <a:latin typeface="Calibri"/>
                      </a:endParaRPr>
                    </a:p>
                  </a:txBody>
                  <a:tcPr marL="5765" marR="5765" marT="57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fontAlgn="ctr"/>
                      <a:r>
                        <a:rPr lang="it-IT" sz="1100" b="1" i="0" u="none" strike="noStrike" dirty="0" err="1" smtClean="0">
                          <a:solidFill>
                            <a:srgbClr val="000000"/>
                          </a:solidFill>
                          <a:latin typeface="Calibri"/>
                        </a:rPr>
                        <a:t>Horizon</a:t>
                      </a:r>
                      <a:r>
                        <a:rPr lang="it-IT" sz="1100" b="1" i="0" u="none" strike="noStrike" dirty="0" smtClean="0">
                          <a:solidFill>
                            <a:srgbClr val="000000"/>
                          </a:solidFill>
                          <a:latin typeface="Calibri"/>
                        </a:rPr>
                        <a:t> 2020</a:t>
                      </a:r>
                      <a:r>
                        <a:rPr lang="it-IT" sz="1100" b="1" i="0" u="none" strike="noStrike" baseline="0" dirty="0" smtClean="0">
                          <a:solidFill>
                            <a:srgbClr val="000000"/>
                          </a:solidFill>
                          <a:latin typeface="Calibri"/>
                        </a:rPr>
                        <a:t> </a:t>
                      </a:r>
                      <a:r>
                        <a:rPr lang="it-IT" sz="1100" b="1" i="0" u="none" strike="noStrike" dirty="0" err="1" smtClean="0">
                          <a:solidFill>
                            <a:srgbClr val="000000"/>
                          </a:solidFill>
                          <a:latin typeface="+mn-lt"/>
                        </a:rPr>
                        <a:t>Keywords</a:t>
                      </a:r>
                      <a:endParaRPr lang="it-IT" sz="1100" b="1" i="0" u="none" strike="noStrike" dirty="0">
                        <a:solidFill>
                          <a:srgbClr val="000000"/>
                        </a:solidFill>
                        <a:latin typeface="Calibri"/>
                      </a:endParaRPr>
                    </a:p>
                  </a:txBody>
                  <a:tcPr marL="5765" marR="5765" marT="57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fontAlgn="ctr"/>
                      <a:r>
                        <a:rPr lang="it-IT" sz="1100" b="1" i="0" u="none" strike="noStrike" dirty="0" smtClean="0">
                          <a:solidFill>
                            <a:srgbClr val="000000"/>
                          </a:solidFill>
                          <a:latin typeface="Calibri"/>
                        </a:rPr>
                        <a:t>SERIT </a:t>
                      </a:r>
                      <a:r>
                        <a:rPr lang="it-IT" sz="1100" b="1" i="0" u="none" strike="noStrike" dirty="0" err="1" smtClean="0">
                          <a:solidFill>
                            <a:srgbClr val="000000"/>
                          </a:solidFill>
                          <a:latin typeface="+mn-lt"/>
                        </a:rPr>
                        <a:t>Keywords</a:t>
                      </a:r>
                      <a:r>
                        <a:rPr lang="it-IT" sz="1100" b="1" i="0" u="none" strike="noStrike" dirty="0" smtClean="0">
                          <a:solidFill>
                            <a:srgbClr val="000000"/>
                          </a:solidFill>
                          <a:latin typeface="+mn-lt"/>
                        </a:rPr>
                        <a:t> </a:t>
                      </a:r>
                      <a:r>
                        <a:rPr lang="it-IT" sz="1100" b="1" i="0" u="none" strike="noStrike" dirty="0" smtClean="0">
                          <a:solidFill>
                            <a:srgbClr val="000000"/>
                          </a:solidFill>
                          <a:latin typeface="Calibri"/>
                        </a:rPr>
                        <a:t> </a:t>
                      </a:r>
                      <a:endParaRPr lang="it-IT" sz="1100" b="1" i="0" u="none" strike="noStrike" dirty="0">
                        <a:solidFill>
                          <a:srgbClr val="000000"/>
                        </a:solidFill>
                        <a:latin typeface="Calibri"/>
                      </a:endParaRPr>
                    </a:p>
                  </a:txBody>
                  <a:tcPr marL="5765" marR="5765" marT="57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fontAlgn="ctr"/>
                      <a:r>
                        <a:rPr lang="it-IT" sz="1100" b="1" i="0" u="none" strike="noStrike" dirty="0" smtClean="0">
                          <a:solidFill>
                            <a:srgbClr val="000000"/>
                          </a:solidFill>
                          <a:latin typeface="Calibri"/>
                        </a:rPr>
                        <a:t>SERIT</a:t>
                      </a:r>
                      <a:r>
                        <a:rPr lang="it-IT" sz="1100" b="1" i="0" u="none" strike="noStrike" baseline="0" dirty="0" smtClean="0">
                          <a:solidFill>
                            <a:srgbClr val="000000"/>
                          </a:solidFill>
                          <a:latin typeface="Calibri"/>
                        </a:rPr>
                        <a:t> </a:t>
                      </a:r>
                      <a:r>
                        <a:rPr lang="it-IT" sz="1100" b="1" i="0" u="none" strike="noStrike" baseline="0" dirty="0" err="1" smtClean="0">
                          <a:solidFill>
                            <a:srgbClr val="000000"/>
                          </a:solidFill>
                          <a:latin typeface="Calibri"/>
                        </a:rPr>
                        <a:t>Technology</a:t>
                      </a:r>
                      <a:r>
                        <a:rPr lang="it-IT" sz="1100" b="1" i="0" u="none" strike="noStrike" baseline="0" dirty="0" smtClean="0">
                          <a:solidFill>
                            <a:srgbClr val="000000"/>
                          </a:solidFill>
                          <a:latin typeface="Calibri"/>
                        </a:rPr>
                        <a:t> </a:t>
                      </a:r>
                      <a:r>
                        <a:rPr lang="it-IT" sz="1100" b="1" i="0" u="none" strike="noStrike" baseline="0" dirty="0" err="1" smtClean="0">
                          <a:solidFill>
                            <a:srgbClr val="000000"/>
                          </a:solidFill>
                          <a:latin typeface="Calibri"/>
                        </a:rPr>
                        <a:t>References</a:t>
                      </a:r>
                      <a:endParaRPr lang="it-IT" sz="1100" b="1" i="0" u="none" strike="noStrike" dirty="0">
                        <a:solidFill>
                          <a:srgbClr val="000000"/>
                        </a:solidFill>
                        <a:latin typeface="Calibri"/>
                      </a:endParaRPr>
                    </a:p>
                  </a:txBody>
                  <a:tcPr marL="5765" marR="5765" marT="57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fontAlgn="ctr"/>
                      <a:r>
                        <a:rPr lang="it-IT" sz="1100" b="1" i="0" u="none" strike="noStrike" dirty="0">
                          <a:solidFill>
                            <a:srgbClr val="000000"/>
                          </a:solidFill>
                          <a:latin typeface="Calibri"/>
                        </a:rPr>
                        <a:t>CSA/ CP / IP / DEMO / STREP </a:t>
                      </a:r>
                    </a:p>
                  </a:txBody>
                  <a:tcPr marL="5765" marR="5765" marT="57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fontAlgn="ctr"/>
                      <a:r>
                        <a:rPr lang="it-IT" sz="1100" b="1" i="0" u="none" strike="noStrike" dirty="0">
                          <a:solidFill>
                            <a:srgbClr val="000000"/>
                          </a:solidFill>
                          <a:latin typeface="Calibri"/>
                        </a:rPr>
                        <a:t>Timing</a:t>
                      </a:r>
                    </a:p>
                  </a:txBody>
                  <a:tcPr marL="5765" marR="5765" marT="576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r>
              <a:tr h="1407436">
                <a:tc>
                  <a:txBody>
                    <a:bodyPr/>
                    <a:lstStyle/>
                    <a:p>
                      <a:pPr algn="ctr" fontAlgn="ctr"/>
                      <a:r>
                        <a:rPr lang="en-US" sz="1000" b="1" i="0" u="none" strike="noStrike">
                          <a:solidFill>
                            <a:srgbClr val="000000"/>
                          </a:solidFill>
                          <a:latin typeface="Calibri"/>
                        </a:rPr>
                        <a:t>Secure and Trusted Public Regulated Regional Traffic Monitoring Service </a:t>
                      </a:r>
                    </a:p>
                  </a:txBody>
                  <a:tcPr marL="5765" marR="5765" marT="5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1000" b="0" i="0" u="none" strike="noStrike">
                          <a:solidFill>
                            <a:srgbClr val="000000"/>
                          </a:solidFill>
                          <a:latin typeface="Calibri"/>
                        </a:rPr>
                        <a:t>rapid identification, marine and coastal border security, surveillance, border management, cooperation, EUROSUR, CISE</a:t>
                      </a:r>
                    </a:p>
                  </a:txBody>
                  <a:tcPr marL="5765" marR="5765" marT="5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1000" b="0" i="0" u="none" strike="noStrike">
                          <a:solidFill>
                            <a:srgbClr val="000000"/>
                          </a:solidFill>
                          <a:latin typeface="Calibri"/>
                        </a:rPr>
                        <a:t>sicurezza e dei confini, cooperazione, sorveglianza integrata</a:t>
                      </a:r>
                    </a:p>
                  </a:txBody>
                  <a:tcPr marL="5765" marR="5765" marT="5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sv-SE" sz="1000" b="0" i="0" u="none" strike="noStrike">
                          <a:solidFill>
                            <a:srgbClr val="000000"/>
                          </a:solidFill>
                          <a:latin typeface="Calibri"/>
                        </a:rPr>
                        <a:t>TA1.2, TA1.6, TA1.8, TA1.10, TA5.1, TA5.6</a:t>
                      </a:r>
                    </a:p>
                  </a:txBody>
                  <a:tcPr marL="5765" marR="5765" marT="5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1000" b="0" i="0" u="none" strike="noStrike" dirty="0">
                          <a:solidFill>
                            <a:srgbClr val="000000"/>
                          </a:solidFill>
                          <a:latin typeface="Calibri"/>
                        </a:rPr>
                        <a:t>IP</a:t>
                      </a:r>
                    </a:p>
                  </a:txBody>
                  <a:tcPr marL="5765" marR="5765" marT="5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1000" b="0" i="0" u="none" strike="noStrike" dirty="0">
                          <a:solidFill>
                            <a:srgbClr val="000000"/>
                          </a:solidFill>
                          <a:latin typeface="Calibri"/>
                        </a:rPr>
                        <a:t>medium </a:t>
                      </a:r>
                      <a:r>
                        <a:rPr lang="it-IT" sz="1000" b="0" i="0" u="none" strike="noStrike" dirty="0" err="1">
                          <a:solidFill>
                            <a:srgbClr val="000000"/>
                          </a:solidFill>
                          <a:latin typeface="Calibri"/>
                        </a:rPr>
                        <a:t>term</a:t>
                      </a:r>
                      <a:endParaRPr lang="it-IT" sz="1000" b="0" i="0" u="none" strike="noStrike" dirty="0">
                        <a:solidFill>
                          <a:srgbClr val="000000"/>
                        </a:solidFill>
                        <a:latin typeface="Calibri"/>
                      </a:endParaRPr>
                    </a:p>
                  </a:txBody>
                  <a:tcPr marL="5765" marR="5765" marT="5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72863">
                <a:tc>
                  <a:txBody>
                    <a:bodyPr/>
                    <a:lstStyle/>
                    <a:p>
                      <a:pPr algn="ctr" fontAlgn="ctr"/>
                      <a:r>
                        <a:rPr lang="en-US" sz="1000" b="1" i="0" u="none" strike="noStrike">
                          <a:solidFill>
                            <a:srgbClr val="000000"/>
                          </a:solidFill>
                          <a:latin typeface="Calibri"/>
                        </a:rPr>
                        <a:t>Realtime screening systems for contaminants in bulk food</a:t>
                      </a:r>
                    </a:p>
                  </a:txBody>
                  <a:tcPr marL="5765" marR="5765" marT="5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00" b="0" i="0" u="none" strike="noStrike">
                          <a:solidFill>
                            <a:srgbClr val="000000"/>
                          </a:solidFill>
                          <a:latin typeface="Calibri"/>
                        </a:rPr>
                        <a:t>enhance systems, equipments, tools, processes, and methods for rapid identification, food security</a:t>
                      </a:r>
                    </a:p>
                  </a:txBody>
                  <a:tcPr marL="5765" marR="5765" marT="5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1000" b="0" i="0" u="none" strike="noStrike" dirty="0">
                          <a:solidFill>
                            <a:srgbClr val="000000"/>
                          </a:solidFill>
                          <a:latin typeface="Calibri"/>
                        </a:rPr>
                        <a:t>Sicurezza agroalimentare, dogane, porti, varchi transfrontalieri, sicurezza nei sistemi di logistica avanzata degli alimenti </a:t>
                      </a:r>
                    </a:p>
                  </a:txBody>
                  <a:tcPr marL="5765" marR="5765" marT="5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sv-SE" sz="1000" b="0" i="0" u="none" strike="noStrike">
                          <a:solidFill>
                            <a:srgbClr val="000000"/>
                          </a:solidFill>
                          <a:latin typeface="Calibri"/>
                        </a:rPr>
                        <a:t>TA1.2, TA5.1, TA5.6, TA6.1, TA6.2, TA6.3, TA6.4, TA6.7</a:t>
                      </a:r>
                    </a:p>
                  </a:txBody>
                  <a:tcPr marL="5765" marR="5765" marT="5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1000" b="0" i="0" u="none" strike="noStrike">
                          <a:solidFill>
                            <a:srgbClr val="000000"/>
                          </a:solidFill>
                          <a:latin typeface="Calibri"/>
                        </a:rPr>
                        <a:t>CP/IP</a:t>
                      </a:r>
                    </a:p>
                  </a:txBody>
                  <a:tcPr marL="5765" marR="5765" marT="5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it-IT" sz="1000" b="0" i="0" u="none" strike="noStrike" dirty="0">
                          <a:solidFill>
                            <a:srgbClr val="000000"/>
                          </a:solidFill>
                          <a:latin typeface="Calibri"/>
                        </a:rPr>
                        <a:t>medium </a:t>
                      </a:r>
                      <a:r>
                        <a:rPr lang="it-IT" sz="1000" b="0" i="0" u="none" strike="noStrike" dirty="0" err="1">
                          <a:solidFill>
                            <a:srgbClr val="000000"/>
                          </a:solidFill>
                          <a:latin typeface="Calibri"/>
                        </a:rPr>
                        <a:t>term</a:t>
                      </a:r>
                      <a:endParaRPr lang="it-IT" sz="1000" b="0" i="0" u="none" strike="noStrike" dirty="0">
                        <a:solidFill>
                          <a:srgbClr val="000000"/>
                        </a:solidFill>
                        <a:latin typeface="Calibri"/>
                      </a:endParaRPr>
                    </a:p>
                  </a:txBody>
                  <a:tcPr marL="5765" marR="5765" marT="576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DVSHAPEID" val="973RhdYw2VtDx5V9OlKJDu"/>
</p:tagLst>
</file>

<file path=ppt/tags/tag10.xml><?xml version="1.0" encoding="utf-8"?>
<p:tagLst xmlns:a="http://schemas.openxmlformats.org/drawingml/2006/main" xmlns:r="http://schemas.openxmlformats.org/officeDocument/2006/relationships" xmlns:p="http://schemas.openxmlformats.org/presentationml/2006/main">
  <p:tag name="DVSHAPEID" val="FBrSm14d2IzUTCTFLKx3Ny"/>
</p:tagLst>
</file>

<file path=ppt/tags/tag11.xml><?xml version="1.0" encoding="utf-8"?>
<p:tagLst xmlns:a="http://schemas.openxmlformats.org/drawingml/2006/main" xmlns:r="http://schemas.openxmlformats.org/officeDocument/2006/relationships" xmlns:p="http://schemas.openxmlformats.org/presentationml/2006/main">
  <p:tag name="DVSHAPEID" val="eQtETDFU6IcdMKunFRj0SL"/>
</p:tagLst>
</file>

<file path=ppt/tags/tag12.xml><?xml version="1.0" encoding="utf-8"?>
<p:tagLst xmlns:a="http://schemas.openxmlformats.org/drawingml/2006/main" xmlns:r="http://schemas.openxmlformats.org/officeDocument/2006/relationships" xmlns:p="http://schemas.openxmlformats.org/presentationml/2006/main">
  <p:tag name="DVSHAPEID" val="ec7GJj4MiXa6mApI8ry8CQ"/>
</p:tagLst>
</file>

<file path=ppt/tags/tag13.xml><?xml version="1.0" encoding="utf-8"?>
<p:tagLst xmlns:a="http://schemas.openxmlformats.org/drawingml/2006/main" xmlns:r="http://schemas.openxmlformats.org/officeDocument/2006/relationships" xmlns:p="http://schemas.openxmlformats.org/presentationml/2006/main">
  <p:tag name="DVSHAPEID" val="HGQ9an4GJMFtCgxcUmPkqf"/>
</p:tagLst>
</file>

<file path=ppt/tags/tag14.xml><?xml version="1.0" encoding="utf-8"?>
<p:tagLst xmlns:a="http://schemas.openxmlformats.org/drawingml/2006/main" xmlns:r="http://schemas.openxmlformats.org/officeDocument/2006/relationships" xmlns:p="http://schemas.openxmlformats.org/presentationml/2006/main">
  <p:tag name="DVSHAPEID" val="3FoTYXISsK9nuqQA8HIBdn"/>
</p:tagLst>
</file>

<file path=ppt/tags/tag15.xml><?xml version="1.0" encoding="utf-8"?>
<p:tagLst xmlns:a="http://schemas.openxmlformats.org/drawingml/2006/main" xmlns:r="http://schemas.openxmlformats.org/officeDocument/2006/relationships" xmlns:p="http://schemas.openxmlformats.org/presentationml/2006/main">
  <p:tag name="DVSHAPEID" val="qSY8aVwbiiqsDbKgp6YRkV"/>
</p:tagLst>
</file>

<file path=ppt/tags/tag16.xml><?xml version="1.0" encoding="utf-8"?>
<p:tagLst xmlns:a="http://schemas.openxmlformats.org/drawingml/2006/main" xmlns:r="http://schemas.openxmlformats.org/officeDocument/2006/relationships" xmlns:p="http://schemas.openxmlformats.org/presentationml/2006/main">
  <p:tag name="DVSHAPEID" val="jfM6mjd8BO2FevVPMMlgrR"/>
</p:tagLst>
</file>

<file path=ppt/tags/tag17.xml><?xml version="1.0" encoding="utf-8"?>
<p:tagLst xmlns:a="http://schemas.openxmlformats.org/drawingml/2006/main" xmlns:r="http://schemas.openxmlformats.org/officeDocument/2006/relationships" xmlns:p="http://schemas.openxmlformats.org/presentationml/2006/main">
  <p:tag name="DVSHAPEID" val="W2NEPRhBDl3vyIm4zcXaGC"/>
</p:tagLst>
</file>

<file path=ppt/tags/tag18.xml><?xml version="1.0" encoding="utf-8"?>
<p:tagLst xmlns:a="http://schemas.openxmlformats.org/drawingml/2006/main" xmlns:r="http://schemas.openxmlformats.org/officeDocument/2006/relationships" xmlns:p="http://schemas.openxmlformats.org/presentationml/2006/main">
  <p:tag name="DVSHAPEID" val="qXWflAkbv3tsjJiHumQ0aG"/>
</p:tagLst>
</file>

<file path=ppt/tags/tag19.xml><?xml version="1.0" encoding="utf-8"?>
<p:tagLst xmlns:a="http://schemas.openxmlformats.org/drawingml/2006/main" xmlns:r="http://schemas.openxmlformats.org/officeDocument/2006/relationships" xmlns:p="http://schemas.openxmlformats.org/presentationml/2006/main">
  <p:tag name="DVSHAPEID" val="CIWdsId8ihbjBQIAwHhsP0"/>
</p:tagLst>
</file>

<file path=ppt/tags/tag2.xml><?xml version="1.0" encoding="utf-8"?>
<p:tagLst xmlns:a="http://schemas.openxmlformats.org/drawingml/2006/main" xmlns:r="http://schemas.openxmlformats.org/officeDocument/2006/relationships" xmlns:p="http://schemas.openxmlformats.org/presentationml/2006/main">
  <p:tag name="DVSHAPEID" val="AbMEgxkWg8pAxd9UqtxynE"/>
</p:tagLst>
</file>

<file path=ppt/tags/tag20.xml><?xml version="1.0" encoding="utf-8"?>
<p:tagLst xmlns:a="http://schemas.openxmlformats.org/drawingml/2006/main" xmlns:r="http://schemas.openxmlformats.org/officeDocument/2006/relationships" xmlns:p="http://schemas.openxmlformats.org/presentationml/2006/main">
  <p:tag name="DVSHAPEID" val="26pCLRIBjFsJldi78BYnKc"/>
</p:tagLst>
</file>

<file path=ppt/tags/tag21.xml><?xml version="1.0" encoding="utf-8"?>
<p:tagLst xmlns:a="http://schemas.openxmlformats.org/drawingml/2006/main" xmlns:r="http://schemas.openxmlformats.org/officeDocument/2006/relationships" xmlns:p="http://schemas.openxmlformats.org/presentationml/2006/main">
  <p:tag name="DVSHAPEID" val="hZ8sZTP9JHQBGQNPWlqHXv"/>
</p:tagLst>
</file>

<file path=ppt/tags/tag22.xml><?xml version="1.0" encoding="utf-8"?>
<p:tagLst xmlns:a="http://schemas.openxmlformats.org/drawingml/2006/main" xmlns:r="http://schemas.openxmlformats.org/officeDocument/2006/relationships" xmlns:p="http://schemas.openxmlformats.org/presentationml/2006/main">
  <p:tag name="DVSHAPEID" val="QSuuhozFusfQOpuiSOLaWK"/>
</p:tagLst>
</file>

<file path=ppt/tags/tag23.xml><?xml version="1.0" encoding="utf-8"?>
<p:tagLst xmlns:a="http://schemas.openxmlformats.org/drawingml/2006/main" xmlns:r="http://schemas.openxmlformats.org/officeDocument/2006/relationships" xmlns:p="http://schemas.openxmlformats.org/presentationml/2006/main">
  <p:tag name="DVSHAPEID" val="TJxskiFCX2eM8fXvCrA3dn"/>
</p:tagLst>
</file>

<file path=ppt/tags/tag24.xml><?xml version="1.0" encoding="utf-8"?>
<p:tagLst xmlns:a="http://schemas.openxmlformats.org/drawingml/2006/main" xmlns:r="http://schemas.openxmlformats.org/officeDocument/2006/relationships" xmlns:p="http://schemas.openxmlformats.org/presentationml/2006/main">
  <p:tag name="DVSHAPEID" val="lQ1nkDtBVNz6YLWO4g0Rvd"/>
</p:tagLst>
</file>

<file path=ppt/tags/tag25.xml><?xml version="1.0" encoding="utf-8"?>
<p:tagLst xmlns:a="http://schemas.openxmlformats.org/drawingml/2006/main" xmlns:r="http://schemas.openxmlformats.org/officeDocument/2006/relationships" xmlns:p="http://schemas.openxmlformats.org/presentationml/2006/main">
  <p:tag name="DVSHAPEID" val="B2hekmckzSxvnGqWX19l6q"/>
</p:tagLst>
</file>

<file path=ppt/tags/tag26.xml><?xml version="1.0" encoding="utf-8"?>
<p:tagLst xmlns:a="http://schemas.openxmlformats.org/drawingml/2006/main" xmlns:r="http://schemas.openxmlformats.org/officeDocument/2006/relationships" xmlns:p="http://schemas.openxmlformats.org/presentationml/2006/main">
  <p:tag name="DVSHAPEID" val="d2hcyNnj3lR8fZ65i6oBdG"/>
</p:tagLst>
</file>

<file path=ppt/tags/tag27.xml><?xml version="1.0" encoding="utf-8"?>
<p:tagLst xmlns:a="http://schemas.openxmlformats.org/drawingml/2006/main" xmlns:r="http://schemas.openxmlformats.org/officeDocument/2006/relationships" xmlns:p="http://schemas.openxmlformats.org/presentationml/2006/main">
  <p:tag name="DVSHAPEID" val="ztngo7iYI96aPeX8OoWfPb"/>
</p:tagLst>
</file>

<file path=ppt/tags/tag28.xml><?xml version="1.0" encoding="utf-8"?>
<p:tagLst xmlns:a="http://schemas.openxmlformats.org/drawingml/2006/main" xmlns:r="http://schemas.openxmlformats.org/officeDocument/2006/relationships" xmlns:p="http://schemas.openxmlformats.org/presentationml/2006/main">
  <p:tag name="DVSHAPEID" val="DerrQRI2XvcxtNPipg04DH"/>
</p:tagLst>
</file>

<file path=ppt/tags/tag29.xml><?xml version="1.0" encoding="utf-8"?>
<p:tagLst xmlns:a="http://schemas.openxmlformats.org/drawingml/2006/main" xmlns:r="http://schemas.openxmlformats.org/officeDocument/2006/relationships" xmlns:p="http://schemas.openxmlformats.org/presentationml/2006/main">
  <p:tag name="DVSHAPEID" val="24aR8aiZFYQnP8PXgrfGcA"/>
</p:tagLst>
</file>

<file path=ppt/tags/tag3.xml><?xml version="1.0" encoding="utf-8"?>
<p:tagLst xmlns:a="http://schemas.openxmlformats.org/drawingml/2006/main" xmlns:r="http://schemas.openxmlformats.org/officeDocument/2006/relationships" xmlns:p="http://schemas.openxmlformats.org/presentationml/2006/main">
  <p:tag name="DVSHAPEID" val="8sBskJLstjgFxR5CXrb6Ek"/>
</p:tagLst>
</file>

<file path=ppt/tags/tag30.xml><?xml version="1.0" encoding="utf-8"?>
<p:tagLst xmlns:a="http://schemas.openxmlformats.org/drawingml/2006/main" xmlns:r="http://schemas.openxmlformats.org/officeDocument/2006/relationships" xmlns:p="http://schemas.openxmlformats.org/presentationml/2006/main">
  <p:tag name="DVSHAPEID" val="XhL9ivZGeKxWcmgZJyJXPe"/>
</p:tagLst>
</file>

<file path=ppt/tags/tag31.xml><?xml version="1.0" encoding="utf-8"?>
<p:tagLst xmlns:a="http://schemas.openxmlformats.org/drawingml/2006/main" xmlns:r="http://schemas.openxmlformats.org/officeDocument/2006/relationships" xmlns:p="http://schemas.openxmlformats.org/presentationml/2006/main">
  <p:tag name="DVSHAPEID" val="G5YGssZzPWvr6S5YRM0ZJ5"/>
</p:tagLst>
</file>

<file path=ppt/tags/tag32.xml><?xml version="1.0" encoding="utf-8"?>
<p:tagLst xmlns:a="http://schemas.openxmlformats.org/drawingml/2006/main" xmlns:r="http://schemas.openxmlformats.org/officeDocument/2006/relationships" xmlns:p="http://schemas.openxmlformats.org/presentationml/2006/main">
  <p:tag name="DVSHAPEID" val="QSWsGgHHXeLJBGaC3wGFVB"/>
</p:tagLst>
</file>

<file path=ppt/tags/tag33.xml><?xml version="1.0" encoding="utf-8"?>
<p:tagLst xmlns:a="http://schemas.openxmlformats.org/drawingml/2006/main" xmlns:r="http://schemas.openxmlformats.org/officeDocument/2006/relationships" xmlns:p="http://schemas.openxmlformats.org/presentationml/2006/main">
  <p:tag name="DVSHAPEID" val="qKgnULGWXQvAf5K0LJR7Zg"/>
</p:tagLst>
</file>

<file path=ppt/tags/tag34.xml><?xml version="1.0" encoding="utf-8"?>
<p:tagLst xmlns:a="http://schemas.openxmlformats.org/drawingml/2006/main" xmlns:r="http://schemas.openxmlformats.org/officeDocument/2006/relationships" xmlns:p="http://schemas.openxmlformats.org/presentationml/2006/main">
  <p:tag name="DVSHAPEID" val="GnhoNfJti4afsccjmW00hU"/>
</p:tagLst>
</file>

<file path=ppt/tags/tag35.xml><?xml version="1.0" encoding="utf-8"?>
<p:tagLst xmlns:a="http://schemas.openxmlformats.org/drawingml/2006/main" xmlns:r="http://schemas.openxmlformats.org/officeDocument/2006/relationships" xmlns:p="http://schemas.openxmlformats.org/presentationml/2006/main">
  <p:tag name="DVSHAPEID" val="d1r4R2KXNOBa3S6vXqctxr"/>
</p:tagLst>
</file>

<file path=ppt/tags/tag36.xml><?xml version="1.0" encoding="utf-8"?>
<p:tagLst xmlns:a="http://schemas.openxmlformats.org/drawingml/2006/main" xmlns:r="http://schemas.openxmlformats.org/officeDocument/2006/relationships" xmlns:p="http://schemas.openxmlformats.org/presentationml/2006/main">
  <p:tag name="DVSHAPEID" val="q0DyOsmV6YZL9fXInHIlhm"/>
</p:tagLst>
</file>

<file path=ppt/tags/tag37.xml><?xml version="1.0" encoding="utf-8"?>
<p:tagLst xmlns:a="http://schemas.openxmlformats.org/drawingml/2006/main" xmlns:r="http://schemas.openxmlformats.org/officeDocument/2006/relationships" xmlns:p="http://schemas.openxmlformats.org/presentationml/2006/main">
  <p:tag name="DVSHAPEID" val="Dh8jcRZzOOnMArrjeiBRHC"/>
</p:tagLst>
</file>

<file path=ppt/tags/tag38.xml><?xml version="1.0" encoding="utf-8"?>
<p:tagLst xmlns:a="http://schemas.openxmlformats.org/drawingml/2006/main" xmlns:r="http://schemas.openxmlformats.org/officeDocument/2006/relationships" xmlns:p="http://schemas.openxmlformats.org/presentationml/2006/main">
  <p:tag name="DVSHAPEID" val="biJQxe3vKba4mlqvguWxaa"/>
</p:tagLst>
</file>

<file path=ppt/tags/tag39.xml><?xml version="1.0" encoding="utf-8"?>
<p:tagLst xmlns:a="http://schemas.openxmlformats.org/drawingml/2006/main" xmlns:r="http://schemas.openxmlformats.org/officeDocument/2006/relationships" xmlns:p="http://schemas.openxmlformats.org/presentationml/2006/main">
  <p:tag name="DVSHAPEID" val="onFwh3sqKpE06QAmkKwj3b"/>
</p:tagLst>
</file>

<file path=ppt/tags/tag4.xml><?xml version="1.0" encoding="utf-8"?>
<p:tagLst xmlns:a="http://schemas.openxmlformats.org/drawingml/2006/main" xmlns:r="http://schemas.openxmlformats.org/officeDocument/2006/relationships" xmlns:p="http://schemas.openxmlformats.org/presentationml/2006/main">
  <p:tag name="DVSHAPEID" val="eWxI0TUgc46W2j3NcAaOF5"/>
</p:tagLst>
</file>

<file path=ppt/tags/tag40.xml><?xml version="1.0" encoding="utf-8"?>
<p:tagLst xmlns:a="http://schemas.openxmlformats.org/drawingml/2006/main" xmlns:r="http://schemas.openxmlformats.org/officeDocument/2006/relationships" xmlns:p="http://schemas.openxmlformats.org/presentationml/2006/main">
  <p:tag name="DVSHAPEID" val="Cw45TI26Vas0Tlb1XZ2jrK"/>
</p:tagLst>
</file>

<file path=ppt/tags/tag41.xml><?xml version="1.0" encoding="utf-8"?>
<p:tagLst xmlns:a="http://schemas.openxmlformats.org/drawingml/2006/main" xmlns:r="http://schemas.openxmlformats.org/officeDocument/2006/relationships" xmlns:p="http://schemas.openxmlformats.org/presentationml/2006/main">
  <p:tag name="DVSHAPEID" val="pmfzVUab0Q7dK8rb9JoEtu"/>
</p:tagLst>
</file>

<file path=ppt/tags/tag42.xml><?xml version="1.0" encoding="utf-8"?>
<p:tagLst xmlns:a="http://schemas.openxmlformats.org/drawingml/2006/main" xmlns:r="http://schemas.openxmlformats.org/officeDocument/2006/relationships" xmlns:p="http://schemas.openxmlformats.org/presentationml/2006/main">
  <p:tag name="DVSHAPEID" val="x6WeaiMxgKJR7IQjN8WJ9B"/>
</p:tagLst>
</file>

<file path=ppt/tags/tag43.xml><?xml version="1.0" encoding="utf-8"?>
<p:tagLst xmlns:a="http://schemas.openxmlformats.org/drawingml/2006/main" xmlns:r="http://schemas.openxmlformats.org/officeDocument/2006/relationships" xmlns:p="http://schemas.openxmlformats.org/presentationml/2006/main">
  <p:tag name="DVSHAPEID" val="TFB2zLPiUNhUO8DHJRptAm"/>
</p:tagLst>
</file>

<file path=ppt/tags/tag44.xml><?xml version="1.0" encoding="utf-8"?>
<p:tagLst xmlns:a="http://schemas.openxmlformats.org/drawingml/2006/main" xmlns:r="http://schemas.openxmlformats.org/officeDocument/2006/relationships" xmlns:p="http://schemas.openxmlformats.org/presentationml/2006/main">
  <p:tag name="DVSHAPEID" val="tT1JlQWgHJlVdhC8J1HYPW"/>
</p:tagLst>
</file>

<file path=ppt/tags/tag45.xml><?xml version="1.0" encoding="utf-8"?>
<p:tagLst xmlns:a="http://schemas.openxmlformats.org/drawingml/2006/main" xmlns:r="http://schemas.openxmlformats.org/officeDocument/2006/relationships" xmlns:p="http://schemas.openxmlformats.org/presentationml/2006/main">
  <p:tag name="DVSHAPEID" val="AcUHG6o4kG1wbI0PqZmE5y"/>
</p:tagLst>
</file>

<file path=ppt/tags/tag46.xml><?xml version="1.0" encoding="utf-8"?>
<p:tagLst xmlns:a="http://schemas.openxmlformats.org/drawingml/2006/main" xmlns:r="http://schemas.openxmlformats.org/officeDocument/2006/relationships" xmlns:p="http://schemas.openxmlformats.org/presentationml/2006/main">
  <p:tag name="DVSHAPEID" val="zSUl4A7nLCxxjOPD9PRDoF"/>
</p:tagLst>
</file>

<file path=ppt/tags/tag47.xml><?xml version="1.0" encoding="utf-8"?>
<p:tagLst xmlns:a="http://schemas.openxmlformats.org/drawingml/2006/main" xmlns:r="http://schemas.openxmlformats.org/officeDocument/2006/relationships" xmlns:p="http://schemas.openxmlformats.org/presentationml/2006/main">
  <p:tag name="DVSHAPEID" val="UH5U7UBIBaR1D1Nl2NXWUp"/>
</p:tagLst>
</file>

<file path=ppt/tags/tag48.xml><?xml version="1.0" encoding="utf-8"?>
<p:tagLst xmlns:a="http://schemas.openxmlformats.org/drawingml/2006/main" xmlns:r="http://schemas.openxmlformats.org/officeDocument/2006/relationships" xmlns:p="http://schemas.openxmlformats.org/presentationml/2006/main">
  <p:tag name="DVSHAPEID" val="YEpc0MQwMs9UXdf9tdM30m"/>
</p:tagLst>
</file>

<file path=ppt/tags/tag49.xml><?xml version="1.0" encoding="utf-8"?>
<p:tagLst xmlns:a="http://schemas.openxmlformats.org/drawingml/2006/main" xmlns:r="http://schemas.openxmlformats.org/officeDocument/2006/relationships" xmlns:p="http://schemas.openxmlformats.org/presentationml/2006/main">
  <p:tag name="DVSHAPEID" val="GhaNQNN3GrKvIrvVTOR5oo"/>
</p:tagLst>
</file>

<file path=ppt/tags/tag5.xml><?xml version="1.0" encoding="utf-8"?>
<p:tagLst xmlns:a="http://schemas.openxmlformats.org/drawingml/2006/main" xmlns:r="http://schemas.openxmlformats.org/officeDocument/2006/relationships" xmlns:p="http://schemas.openxmlformats.org/presentationml/2006/main">
  <p:tag name="DVSHAPEID" val="kSGhONw6nhZNdFUCJRxc7b"/>
</p:tagLst>
</file>

<file path=ppt/tags/tag50.xml><?xml version="1.0" encoding="utf-8"?>
<p:tagLst xmlns:a="http://schemas.openxmlformats.org/drawingml/2006/main" xmlns:r="http://schemas.openxmlformats.org/officeDocument/2006/relationships" xmlns:p="http://schemas.openxmlformats.org/presentationml/2006/main">
  <p:tag name="DVSHAPEID" val="SJ4z5SkJaQpBX81dW2JIMH"/>
</p:tagLst>
</file>

<file path=ppt/tags/tag51.xml><?xml version="1.0" encoding="utf-8"?>
<p:tagLst xmlns:a="http://schemas.openxmlformats.org/drawingml/2006/main" xmlns:r="http://schemas.openxmlformats.org/officeDocument/2006/relationships" xmlns:p="http://schemas.openxmlformats.org/presentationml/2006/main">
  <p:tag name="DVSHAPEID" val="9suNEykYcUYhorJhIVJWhU"/>
</p:tagLst>
</file>

<file path=ppt/tags/tag52.xml><?xml version="1.0" encoding="utf-8"?>
<p:tagLst xmlns:a="http://schemas.openxmlformats.org/drawingml/2006/main" xmlns:r="http://schemas.openxmlformats.org/officeDocument/2006/relationships" xmlns:p="http://schemas.openxmlformats.org/presentationml/2006/main">
  <p:tag name="DVSHAPEID" val="56unTGSPmFCaAB4hdLpbEu"/>
</p:tagLst>
</file>

<file path=ppt/tags/tag53.xml><?xml version="1.0" encoding="utf-8"?>
<p:tagLst xmlns:a="http://schemas.openxmlformats.org/drawingml/2006/main" xmlns:r="http://schemas.openxmlformats.org/officeDocument/2006/relationships" xmlns:p="http://schemas.openxmlformats.org/presentationml/2006/main">
  <p:tag name="DVSHAPEID" val="DGJzuEjNZPqemojhED5myi"/>
</p:tagLst>
</file>

<file path=ppt/tags/tag54.xml><?xml version="1.0" encoding="utf-8"?>
<p:tagLst xmlns:a="http://schemas.openxmlformats.org/drawingml/2006/main" xmlns:r="http://schemas.openxmlformats.org/officeDocument/2006/relationships" xmlns:p="http://schemas.openxmlformats.org/presentationml/2006/main">
  <p:tag name="DVSHAPEID" val="EeQ7cqHYx5gBtNDjcdvyGN"/>
</p:tagLst>
</file>

<file path=ppt/tags/tag55.xml><?xml version="1.0" encoding="utf-8"?>
<p:tagLst xmlns:a="http://schemas.openxmlformats.org/drawingml/2006/main" xmlns:r="http://schemas.openxmlformats.org/officeDocument/2006/relationships" xmlns:p="http://schemas.openxmlformats.org/presentationml/2006/main">
  <p:tag name="DVSHAPEID" val="KleGXW6L5hVk1vImsT60ik"/>
</p:tagLst>
</file>

<file path=ppt/tags/tag56.xml><?xml version="1.0" encoding="utf-8"?>
<p:tagLst xmlns:a="http://schemas.openxmlformats.org/drawingml/2006/main" xmlns:r="http://schemas.openxmlformats.org/officeDocument/2006/relationships" xmlns:p="http://schemas.openxmlformats.org/presentationml/2006/main">
  <p:tag name="DVSHAPEID" val="YLUwDlrSR0CRtvTwsLRL0Y"/>
</p:tagLst>
</file>

<file path=ppt/tags/tag57.xml><?xml version="1.0" encoding="utf-8"?>
<p:tagLst xmlns:a="http://schemas.openxmlformats.org/drawingml/2006/main" xmlns:r="http://schemas.openxmlformats.org/officeDocument/2006/relationships" xmlns:p="http://schemas.openxmlformats.org/presentationml/2006/main">
  <p:tag name="DVSECTIONID" val="qUaxltks7WTA7rzIWr0phg"/>
</p:tagLst>
</file>

<file path=ppt/tags/tag6.xml><?xml version="1.0" encoding="utf-8"?>
<p:tagLst xmlns:a="http://schemas.openxmlformats.org/drawingml/2006/main" xmlns:r="http://schemas.openxmlformats.org/officeDocument/2006/relationships" xmlns:p="http://schemas.openxmlformats.org/presentationml/2006/main">
  <p:tag name="DVSHAPEID" val="yBPLz9eAVQF9BF1I56K6HP"/>
</p:tagLst>
</file>

<file path=ppt/tags/tag7.xml><?xml version="1.0" encoding="utf-8"?>
<p:tagLst xmlns:a="http://schemas.openxmlformats.org/drawingml/2006/main" xmlns:r="http://schemas.openxmlformats.org/officeDocument/2006/relationships" xmlns:p="http://schemas.openxmlformats.org/presentationml/2006/main">
  <p:tag name="DVSHAPEID" val="Wf5nSAQihsY9j5s2emRMl8"/>
</p:tagLst>
</file>

<file path=ppt/tags/tag8.xml><?xml version="1.0" encoding="utf-8"?>
<p:tagLst xmlns:a="http://schemas.openxmlformats.org/drawingml/2006/main" xmlns:r="http://schemas.openxmlformats.org/officeDocument/2006/relationships" xmlns:p="http://schemas.openxmlformats.org/presentationml/2006/main">
  <p:tag name="DVSHAPEID" val="744fB1Mqr1tIEAFchEJCzd"/>
</p:tagLst>
</file>

<file path=ppt/tags/tag9.xml><?xml version="1.0" encoding="utf-8"?>
<p:tagLst xmlns:a="http://schemas.openxmlformats.org/drawingml/2006/main" xmlns:r="http://schemas.openxmlformats.org/officeDocument/2006/relationships" xmlns:p="http://schemas.openxmlformats.org/presentationml/2006/main">
  <p:tag name="DVSHAPEID" val="arlVg2SoeVuN71jDYPwQ0X"/>
</p:tagLst>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2083</TotalTime>
  <Words>1275</Words>
  <Application>Microsoft Office PowerPoint</Application>
  <PresentationFormat>Presentazione su schermo (4:3)</PresentationFormat>
  <Paragraphs>57</Paragraphs>
  <Slides>8</Slides>
  <Notes>8</Notes>
  <HiddenSlides>0</HiddenSlides>
  <MMClips>0</MMClips>
  <ScaleCrop>false</ScaleCrop>
  <HeadingPairs>
    <vt:vector size="4" baseType="variant">
      <vt:variant>
        <vt:lpstr>Tema</vt:lpstr>
      </vt:variant>
      <vt:variant>
        <vt:i4>1</vt:i4>
      </vt:variant>
      <vt:variant>
        <vt:lpstr>Titoli diapositive</vt:lpstr>
      </vt:variant>
      <vt:variant>
        <vt:i4>8</vt:i4>
      </vt:variant>
    </vt:vector>
  </HeadingPairs>
  <TitlesOfParts>
    <vt:vector size="9" baseType="lpstr">
      <vt:lpstr>Tema di Office</vt:lpstr>
      <vt:lpstr>Presentazione standard di PowerPoint</vt:lpstr>
      <vt:lpstr>Introduction</vt:lpstr>
      <vt:lpstr>What we Need (1/3)</vt:lpstr>
      <vt:lpstr>What we Need (2/3)</vt:lpstr>
      <vt:lpstr>What we Need (3/3)</vt:lpstr>
      <vt:lpstr>Lighthouse Projects (1/2)</vt:lpstr>
      <vt:lpstr>Lighthouse Projects (2/2)</vt:lpstr>
      <vt:lpstr>Roadmap</vt:lpstr>
    </vt:vector>
  </TitlesOfParts>
  <Company>aecma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SMI2Gs</dc:title>
  <dc:creator>LG</dc:creator>
  <cp:lastModifiedBy>x2</cp:lastModifiedBy>
  <cp:revision>232</cp:revision>
  <dcterms:created xsi:type="dcterms:W3CDTF">2009-09-07T10:55:34Z</dcterms:created>
  <dcterms:modified xsi:type="dcterms:W3CDTF">2013-02-11T20:33:05Z</dcterms:modified>
</cp:coreProperties>
</file>