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tags/tag6.xml" ContentType="application/vnd.openxmlformats-officedocument.presentationml.tags+xml"/>
  <Override PartName="/ppt/tags/tag8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49.xml" ContentType="application/vnd.openxmlformats-officedocument.presentationml.tags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tags/tag29.xml" ContentType="application/vnd.openxmlformats-officedocument.presentationml.tags+xml"/>
  <Override PartName="/ppt/tags/tag38.xml" ContentType="application/vnd.openxmlformats-officedocument.presentationml.tags+xml"/>
  <Override PartName="/ppt/tags/tag47.xml" ContentType="application/vnd.openxmlformats-officedocument.presentationml.tags+xml"/>
  <Override PartName="/ppt/tags/tag56.xml" ContentType="application/vnd.openxmlformats-officedocument.presentationml.tag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tags/tag16.xml" ContentType="application/vnd.openxmlformats-officedocument.presentationml.tags+xml"/>
  <Override PartName="/ppt/tags/tag18.xml" ContentType="application/vnd.openxmlformats-officedocument.presentationml.tags+xml"/>
  <Override PartName="/ppt/tags/tag27.xml" ContentType="application/vnd.openxmlformats-officedocument.presentationml.tags+xml"/>
  <Override PartName="/ppt/tags/tag36.xml" ContentType="application/vnd.openxmlformats-officedocument.presentationml.tags+xml"/>
  <Override PartName="/ppt/tags/tag45.xml" ContentType="application/vnd.openxmlformats-officedocument.presentationml.tags+xml"/>
  <Override PartName="/ppt/tags/tag54.xml" ContentType="application/vnd.openxmlformats-officedocument.presentationml.tags+xml"/>
  <Override PartName="/ppt/tags/tag14.xml" ContentType="application/vnd.openxmlformats-officedocument.presentationml.tags+xml"/>
  <Override PartName="/ppt/tags/tag25.xml" ContentType="application/vnd.openxmlformats-officedocument.presentationml.tags+xml"/>
  <Override PartName="/ppt/tags/tag34.xml" ContentType="application/vnd.openxmlformats-officedocument.presentationml.tags+xml"/>
  <Override PartName="/ppt/tags/tag43.xml" ContentType="application/vnd.openxmlformats-officedocument.presentationml.tags+xml"/>
  <Override PartName="/ppt/tags/tag52.xml" ContentType="application/vnd.openxmlformats-officedocument.presentationml.tags+xml"/>
  <Override PartName="/ppt/tags/tag12.xml" ContentType="application/vnd.openxmlformats-officedocument.presentationml.tags+xml"/>
  <Override PartName="/ppt/tags/tag23.xml" ContentType="application/vnd.openxmlformats-officedocument.presentationml.tags+xml"/>
  <Override PartName="/ppt/tags/tag32.xml" ContentType="application/vnd.openxmlformats-officedocument.presentationml.tags+xml"/>
  <Override PartName="/ppt/tags/tag41.xml" ContentType="application/vnd.openxmlformats-officedocument.presentationml.tags+xml"/>
  <Override PartName="/ppt/tags/tag50.xml" ContentType="application/vnd.openxmlformats-officedocument.presentationml.tags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30.xml" ContentType="application/vnd.openxmlformats-officedocument.presentationml.tag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tags/tag7.xml" ContentType="application/vnd.openxmlformats-officedocument.presentationml.tags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tags/tag3.xml" ContentType="application/vnd.openxmlformats-officedocument.presentationml.tags+xml"/>
  <Override PartName="/ppt/tags/tag39.xml" ContentType="application/vnd.openxmlformats-officedocument.presentationml.tags+xml"/>
  <Default Extension="jpeg" ContentType="image/jpeg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tags/tag19.xml" ContentType="application/vnd.openxmlformats-officedocument.presentationml.tags+xml"/>
  <Override PartName="/ppt/tags/tag28.xml" ContentType="application/vnd.openxmlformats-officedocument.presentationml.tags+xml"/>
  <Override PartName="/ppt/tags/tag37.xml" ContentType="application/vnd.openxmlformats-officedocument.presentationml.tags+xml"/>
  <Override PartName="/ppt/tags/tag48.xml" ContentType="application/vnd.openxmlformats-officedocument.presentationml.tags+xml"/>
  <Override PartName="/ppt/tags/tag57.xml" ContentType="application/vnd.openxmlformats-officedocument.presentationml.tags+xml"/>
  <Override PartName="/docProps/app.xml" ContentType="application/vnd.openxmlformats-officedocument.extended-properties+xml"/>
  <Override PartName="/ppt/tags/tag17.xml" ContentType="application/vnd.openxmlformats-officedocument.presentationml.tags+xml"/>
  <Override PartName="/ppt/tags/tag26.xml" ContentType="application/vnd.openxmlformats-officedocument.presentationml.tags+xml"/>
  <Override PartName="/ppt/tags/tag35.xml" ContentType="application/vnd.openxmlformats-officedocument.presentationml.tags+xml"/>
  <Override PartName="/ppt/tags/tag46.xml" ContentType="application/vnd.openxmlformats-officedocument.presentationml.tags+xml"/>
  <Override PartName="/ppt/tags/tag55.xml" ContentType="application/vnd.openxmlformats-officedocument.presentationml.tags+xml"/>
  <Override PartName="/ppt/slideLayouts/slideLayout10.xml" ContentType="application/vnd.openxmlformats-officedocument.presentationml.slideLayout+xml"/>
  <Override PartName="/ppt/tags/tag15.xml" ContentType="application/vnd.openxmlformats-officedocument.presentationml.tags+xml"/>
  <Override PartName="/ppt/tags/tag24.xml" ContentType="application/vnd.openxmlformats-officedocument.presentationml.tags+xml"/>
  <Override PartName="/ppt/tags/tag33.xml" ContentType="application/vnd.openxmlformats-officedocument.presentationml.tags+xml"/>
  <Override PartName="/ppt/tags/tag44.xml" ContentType="application/vnd.openxmlformats-officedocument.presentationml.tags+xml"/>
  <Override PartName="/ppt/tags/tag53.xml" ContentType="application/vnd.openxmlformats-officedocument.presentationml.tags+xml"/>
  <Override PartName="/ppt/tags/tag13.xml" ContentType="application/vnd.openxmlformats-officedocument.presentationml.tags+xml"/>
  <Override PartName="/ppt/tags/tag22.xml" ContentType="application/vnd.openxmlformats-officedocument.presentationml.tags+xml"/>
  <Override PartName="/ppt/tags/tag31.xml" ContentType="application/vnd.openxmlformats-officedocument.presentationml.tags+xml"/>
  <Override PartName="/ppt/tags/tag40.xml" ContentType="application/vnd.openxmlformats-officedocument.presentationml.tags+xml"/>
  <Override PartName="/ppt/tags/tag42.xml" ContentType="application/vnd.openxmlformats-officedocument.presentationml.tags+xml"/>
  <Override PartName="/ppt/tags/tag51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332" r:id="rId2"/>
    <p:sldId id="333" r:id="rId3"/>
    <p:sldId id="334" r:id="rId4"/>
    <p:sldId id="335" r:id="rId5"/>
    <p:sldId id="336" r:id="rId6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110" autoAdjust="0"/>
    <p:restoredTop sz="94595" autoAdjust="0"/>
  </p:normalViewPr>
  <p:slideViewPr>
    <p:cSldViewPr>
      <p:cViewPr varScale="1">
        <p:scale>
          <a:sx n="100" d="100"/>
          <a:sy n="100" d="100"/>
        </p:scale>
        <p:origin x="-108" y="-19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6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9CBD475-69D8-4CD0-9B7C-EFBC930A59F5}" type="slidenum">
              <a:rPr lang="en-GB"/>
              <a:pPr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9855587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CEEE90-F509-4660-AFFA-A4EC0BB1B951}" type="slidenum">
              <a:rPr lang="it-IT" smtClean="0">
                <a:solidFill>
                  <a:prstClr val="black"/>
                </a:solidFill>
              </a:rPr>
              <a:pPr/>
              <a:t>1</a:t>
            </a:fld>
            <a:endParaRPr lang="it-IT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tags" Target="../tags/tag9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tags" Target="../tags/tag12.xml"/><Relationship Id="rId5" Type="http://schemas.openxmlformats.org/officeDocument/2006/relationships/tags" Target="../tags/tag11.xml"/><Relationship Id="rId4" Type="http://schemas.openxmlformats.org/officeDocument/2006/relationships/tags" Target="../tags/tag10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54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56.xml"/><Relationship Id="rId4" Type="http://schemas.openxmlformats.org/officeDocument/2006/relationships/tags" Target="../tags/tag55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tags" Target="../tags/tag15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6" Type="http://schemas.openxmlformats.org/officeDocument/2006/relationships/tags" Target="../tags/tag18.xml"/><Relationship Id="rId5" Type="http://schemas.openxmlformats.org/officeDocument/2006/relationships/tags" Target="../tags/tag17.xml"/><Relationship Id="rId4" Type="http://schemas.openxmlformats.org/officeDocument/2006/relationships/tags" Target="../tags/tag16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3.xml"/><Relationship Id="rId4" Type="http://schemas.openxmlformats.org/officeDocument/2006/relationships/tags" Target="../tags/tag22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26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25.xml"/><Relationship Id="rId1" Type="http://schemas.openxmlformats.org/officeDocument/2006/relationships/tags" Target="../tags/tag24.xml"/><Relationship Id="rId6" Type="http://schemas.openxmlformats.org/officeDocument/2006/relationships/tags" Target="../tags/tag29.xml"/><Relationship Id="rId5" Type="http://schemas.openxmlformats.org/officeDocument/2006/relationships/tags" Target="../tags/tag28.xml"/><Relationship Id="rId4" Type="http://schemas.openxmlformats.org/officeDocument/2006/relationships/tags" Target="../tags/tag27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tags" Target="../tags/tag37.xml"/><Relationship Id="rId3" Type="http://schemas.openxmlformats.org/officeDocument/2006/relationships/tags" Target="../tags/tag32.xml"/><Relationship Id="rId7" Type="http://schemas.openxmlformats.org/officeDocument/2006/relationships/tags" Target="../tags/tag36.xml"/><Relationship Id="rId2" Type="http://schemas.openxmlformats.org/officeDocument/2006/relationships/tags" Target="../tags/tag31.xml"/><Relationship Id="rId1" Type="http://schemas.openxmlformats.org/officeDocument/2006/relationships/tags" Target="../tags/tag30.xml"/><Relationship Id="rId6" Type="http://schemas.openxmlformats.org/officeDocument/2006/relationships/tags" Target="../tags/tag35.xml"/><Relationship Id="rId5" Type="http://schemas.openxmlformats.org/officeDocument/2006/relationships/tags" Target="../tags/tag34.xml"/><Relationship Id="rId4" Type="http://schemas.openxmlformats.org/officeDocument/2006/relationships/tags" Target="../tags/tag33.xml"/><Relationship Id="rId9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40.xml"/><Relationship Id="rId2" Type="http://schemas.openxmlformats.org/officeDocument/2006/relationships/tags" Target="../tags/tag39.xml"/><Relationship Id="rId1" Type="http://schemas.openxmlformats.org/officeDocument/2006/relationships/tags" Target="../tags/tag38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4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tags" Target="../tags/tag42.xml"/><Relationship Id="rId4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5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D6D509B5-D507-479E-B2E3-156B68F9CAC9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11/02/2013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A3AE70B2-120C-4388-BE3C-A1A7BFA7FFA4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grpSp>
        <p:nvGrpSpPr>
          <p:cNvPr id="7" name="Gruppo 6"/>
          <p:cNvGrpSpPr/>
          <p:nvPr userDrawn="1">
            <p:custDataLst>
              <p:tags r:id="rId6"/>
            </p:custDataLst>
          </p:nvPr>
        </p:nvGrpSpPr>
        <p:grpSpPr>
          <a:xfrm>
            <a:off x="-2" y="-1"/>
            <a:ext cx="9144002" cy="1369641"/>
            <a:chOff x="-2" y="-1"/>
            <a:chExt cx="9144002" cy="1369641"/>
          </a:xfrm>
        </p:grpSpPr>
        <p:pic>
          <p:nvPicPr>
            <p:cNvPr id="8" name="Immagine 7" descr="serit10.png"/>
            <p:cNvPicPr>
              <a:picLocks noChangeAspect="1"/>
            </p:cNvPicPr>
            <p:nvPr userDrawn="1"/>
          </p:nvPicPr>
          <p:blipFill>
            <a:blip r:embed="rId8" cstate="print"/>
            <a:stretch>
              <a:fillRect/>
            </a:stretch>
          </p:blipFill>
          <p:spPr>
            <a:xfrm>
              <a:off x="-2" y="618039"/>
              <a:ext cx="1633849" cy="615902"/>
            </a:xfrm>
            <a:prstGeom prst="rect">
              <a:avLst/>
            </a:prstGeom>
          </p:spPr>
        </p:pic>
        <p:sp>
          <p:nvSpPr>
            <p:cNvPr id="9" name="Rettangolo 8"/>
            <p:cNvSpPr/>
            <p:nvPr userDrawn="1"/>
          </p:nvSpPr>
          <p:spPr>
            <a:xfrm>
              <a:off x="-2" y="-1"/>
              <a:ext cx="9144002" cy="514144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it-IT">
                <a:solidFill>
                  <a:prstClr val="white"/>
                </a:solidFill>
              </a:endParaRPr>
            </a:p>
          </p:txBody>
        </p:sp>
        <p:sp>
          <p:nvSpPr>
            <p:cNvPr id="10" name="Rettangolo 9"/>
            <p:cNvSpPr/>
            <p:nvPr userDrawn="1"/>
          </p:nvSpPr>
          <p:spPr>
            <a:xfrm>
              <a:off x="-2" y="1323921"/>
              <a:ext cx="9144002" cy="45719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it-IT">
                <a:solidFill>
                  <a:prstClr val="white"/>
                </a:solidFill>
              </a:endParaRPr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509B5-D507-479E-B2E3-156B68F9CAC9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11/02/2013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E70B2-120C-4388-BE3C-A1A7BFA7FFA4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itolo 1"/>
          <p:cNvSpPr>
            <a:spLocks noGrp="1"/>
          </p:cNvSpPr>
          <p:nvPr>
            <p:ph type="title"/>
          </p:nvPr>
        </p:nvSpPr>
        <p:spPr>
          <a:xfrm>
            <a:off x="1650669" y="522514"/>
            <a:ext cx="7303325" cy="795647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it-IT" dirty="0" smtClean="0"/>
              <a:t>Fare clic per modificare lo stile del titolo</a:t>
            </a:r>
            <a:endParaRPr lang="it-IT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  <p:custDataLst>
              <p:tags r:id="rId1"/>
            </p:custDataLst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D6D509B5-D507-479E-B2E3-156B68F9CAC9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11/02/2013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A3AE70B2-120C-4388-BE3C-A1A7BFA7FFA4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650669" y="522514"/>
            <a:ext cx="7303325" cy="795647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it-IT" dirty="0" smtClean="0"/>
              <a:t>Fare clic per modificare lo stile del titolo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>
          <a:xfrm>
            <a:off x="179802" y="6356350"/>
            <a:ext cx="2133600" cy="365125"/>
          </a:xfrm>
        </p:spPr>
        <p:txBody>
          <a:bodyPr/>
          <a:lstStyle/>
          <a:p>
            <a:fld id="{D6D509B5-D507-479E-B2E3-156B68F9CAC9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11/02/2013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>
          <a:xfrm>
            <a:off x="6851146" y="6356350"/>
            <a:ext cx="2133600" cy="365125"/>
          </a:xfrm>
        </p:spPr>
        <p:txBody>
          <a:bodyPr/>
          <a:lstStyle/>
          <a:p>
            <a:fld id="{A3AE70B2-120C-4388-BE3C-A1A7BFA7FFA4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grpSp>
        <p:nvGrpSpPr>
          <p:cNvPr id="7" name="Gruppo 6"/>
          <p:cNvGrpSpPr/>
          <p:nvPr userDrawn="1">
            <p:custDataLst>
              <p:tags r:id="rId6"/>
            </p:custDataLst>
          </p:nvPr>
        </p:nvGrpSpPr>
        <p:grpSpPr>
          <a:xfrm>
            <a:off x="-2" y="-1"/>
            <a:ext cx="9144002" cy="1369641"/>
            <a:chOff x="-2" y="-1"/>
            <a:chExt cx="9144002" cy="1369641"/>
          </a:xfrm>
        </p:grpSpPr>
        <p:pic>
          <p:nvPicPr>
            <p:cNvPr id="8" name="Immagine 7" descr="serit10.png"/>
            <p:cNvPicPr>
              <a:picLocks noChangeAspect="1"/>
            </p:cNvPicPr>
            <p:nvPr userDrawn="1"/>
          </p:nvPicPr>
          <p:blipFill>
            <a:blip r:embed="rId8" cstate="print"/>
            <a:stretch>
              <a:fillRect/>
            </a:stretch>
          </p:blipFill>
          <p:spPr>
            <a:xfrm>
              <a:off x="-2" y="618039"/>
              <a:ext cx="1633849" cy="615902"/>
            </a:xfrm>
            <a:prstGeom prst="rect">
              <a:avLst/>
            </a:prstGeom>
          </p:spPr>
        </p:pic>
        <p:sp>
          <p:nvSpPr>
            <p:cNvPr id="9" name="Rettangolo 8"/>
            <p:cNvSpPr/>
            <p:nvPr userDrawn="1"/>
          </p:nvSpPr>
          <p:spPr>
            <a:xfrm>
              <a:off x="-2" y="-1"/>
              <a:ext cx="9144002" cy="514144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it-IT">
                <a:solidFill>
                  <a:prstClr val="white"/>
                </a:solidFill>
              </a:endParaRPr>
            </a:p>
          </p:txBody>
        </p:sp>
        <p:sp>
          <p:nvSpPr>
            <p:cNvPr id="10" name="Rettangolo 9"/>
            <p:cNvSpPr/>
            <p:nvPr userDrawn="1"/>
          </p:nvSpPr>
          <p:spPr>
            <a:xfrm>
              <a:off x="-2" y="1323921"/>
              <a:ext cx="9144002" cy="45719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it-IT">
                <a:solidFill>
                  <a:prstClr val="white"/>
                </a:solidFill>
              </a:endParaRPr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D6D509B5-D507-479E-B2E3-156B68F9CAC9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11/02/2013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A3AE70B2-120C-4388-BE3C-A1A7BFA7FFA4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sz="half" idx="1"/>
            <p:custDataLst>
              <p:tags r:id="rId1"/>
            </p:custDataLst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  <p:custDataLst>
              <p:tags r:id="rId2"/>
            </p:custDataLst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D6D509B5-D507-479E-B2E3-156B68F9CAC9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11/02/2013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A3AE70B2-120C-4388-BE3C-A1A7BFA7FFA4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Titolo 1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>
          <a:xfrm>
            <a:off x="1650669" y="522514"/>
            <a:ext cx="7303325" cy="795647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it-IT" dirty="0" smtClean="0"/>
              <a:t>Fare clic per modificare lo stile del titolo</a:t>
            </a:r>
            <a:endParaRPr lang="it-IT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  <p:custDataLst>
              <p:tags r:id="rId2"/>
            </p:custDataLst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  <p:custDataLst>
              <p:tags r:id="rId3"/>
            </p:custDataLst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  <p:custDataLst>
              <p:tags r:id="rId4"/>
            </p:custDataLst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D6D509B5-D507-479E-B2E3-156B68F9CAC9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11/02/2013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A3AE70B2-120C-4388-BE3C-A1A7BFA7FFA4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Titolo 1"/>
          <p:cNvSpPr>
            <a:spLocks noGrp="1"/>
          </p:cNvSpPr>
          <p:nvPr>
            <p:ph type="title"/>
            <p:custDataLst>
              <p:tags r:id="rId8"/>
            </p:custDataLst>
          </p:nvPr>
        </p:nvSpPr>
        <p:spPr>
          <a:xfrm>
            <a:off x="1650669" y="522514"/>
            <a:ext cx="7303325" cy="795647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it-IT" dirty="0" smtClean="0"/>
              <a:t>Fare clic per modificare lo stile del titolo</a:t>
            </a:r>
            <a:endParaRPr lang="it-IT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data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D6D509B5-D507-479E-B2E3-156B68F9CAC9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11/02/2013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A3AE70B2-120C-4388-BE3C-A1A7BFA7FFA4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itolo 1"/>
          <p:cNvSpPr>
            <a:spLocks noGrp="1"/>
          </p:cNvSpPr>
          <p:nvPr>
            <p:ph type="title"/>
            <p:custDataLst>
              <p:tags r:id="rId4"/>
            </p:custDataLst>
          </p:nvPr>
        </p:nvSpPr>
        <p:spPr>
          <a:xfrm>
            <a:off x="1650669" y="522514"/>
            <a:ext cx="7303325" cy="795647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it-IT" dirty="0" smtClean="0"/>
              <a:t>Fare clic per modificare lo stile del titolo</a:t>
            </a:r>
            <a:endParaRPr lang="it-IT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D6D509B5-D507-479E-B2E3-156B68F9CAC9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11/02/2013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A3AE70B2-120C-4388-BE3C-A1A7BFA7FFA4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o 11"/>
          <p:cNvGrpSpPr/>
          <p:nvPr userDrawn="1">
            <p:custDataLst>
              <p:tags r:id="rId1"/>
            </p:custDataLst>
          </p:nvPr>
        </p:nvGrpSpPr>
        <p:grpSpPr>
          <a:xfrm>
            <a:off x="-2" y="-1"/>
            <a:ext cx="9144002" cy="1369641"/>
            <a:chOff x="-2" y="-1"/>
            <a:chExt cx="9144002" cy="1369641"/>
          </a:xfrm>
        </p:grpSpPr>
        <p:pic>
          <p:nvPicPr>
            <p:cNvPr id="8" name="Immagine 7" descr="serit10.png"/>
            <p:cNvPicPr>
              <a:picLocks noChangeAspect="1"/>
            </p:cNvPicPr>
            <p:nvPr userDrawn="1"/>
          </p:nvPicPr>
          <p:blipFill>
            <a:blip r:embed="rId3" cstate="print"/>
            <a:stretch>
              <a:fillRect/>
            </a:stretch>
          </p:blipFill>
          <p:spPr>
            <a:xfrm>
              <a:off x="-2" y="618039"/>
              <a:ext cx="1633849" cy="615902"/>
            </a:xfrm>
            <a:prstGeom prst="rect">
              <a:avLst/>
            </a:prstGeom>
          </p:spPr>
        </p:pic>
        <p:sp>
          <p:nvSpPr>
            <p:cNvPr id="9" name="Rettangolo 8"/>
            <p:cNvSpPr/>
            <p:nvPr userDrawn="1"/>
          </p:nvSpPr>
          <p:spPr>
            <a:xfrm>
              <a:off x="-2" y="-1"/>
              <a:ext cx="9144002" cy="514144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it-IT">
                <a:solidFill>
                  <a:prstClr val="white"/>
                </a:solidFill>
              </a:endParaRPr>
            </a:p>
          </p:txBody>
        </p:sp>
        <p:sp>
          <p:nvSpPr>
            <p:cNvPr id="10" name="Rettangolo 9"/>
            <p:cNvSpPr/>
            <p:nvPr userDrawn="1"/>
          </p:nvSpPr>
          <p:spPr>
            <a:xfrm>
              <a:off x="-2" y="1323921"/>
              <a:ext cx="9144002" cy="45719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it-IT">
                <a:solidFill>
                  <a:prstClr val="white"/>
                </a:solidFill>
              </a:endParaRPr>
            </a:p>
          </p:txBody>
        </p: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D6D509B5-D507-479E-B2E3-156B68F9CAC9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11/02/2013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A3AE70B2-120C-4388-BE3C-A1A7BFA7FFA4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18" Type="http://schemas.openxmlformats.org/officeDocument/2006/relationships/tags" Target="../tags/tag6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tags" Target="../tags/tag5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3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  <p:custDataLst>
              <p:tags r:id="rId13"/>
            </p:custDataLst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  <p:custDataLst>
              <p:tags r:id="rId14"/>
            </p:custDataLst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  <p:custDataLst>
              <p:tags r:id="rId15"/>
            </p:custDataLst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D6D509B5-D507-479E-B2E3-156B68F9CAC9}" type="datetimeFigureOut">
              <a:rPr lang="it-IT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11/02/2013</a:t>
            </a:fld>
            <a:endParaRPr lang="it-I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  <p:custDataLst>
              <p:tags r:id="rId16"/>
            </p:custDataLst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it-I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  <p:custDataLst>
              <p:tags r:id="rId17"/>
            </p:custDataLst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A3AE70B2-120C-4388-BE3C-A1A7BFA7FFA4}" type="slidenum">
              <a:rPr lang="it-IT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‹N›</a:t>
            </a:fld>
            <a:endParaRPr lang="it-I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grpSp>
        <p:nvGrpSpPr>
          <p:cNvPr id="7" name="Gruppo 6"/>
          <p:cNvGrpSpPr/>
          <p:nvPr userDrawn="1">
            <p:custDataLst>
              <p:tags r:id="rId18"/>
            </p:custDataLst>
          </p:nvPr>
        </p:nvGrpSpPr>
        <p:grpSpPr>
          <a:xfrm>
            <a:off x="-2" y="-1"/>
            <a:ext cx="9144002" cy="1369641"/>
            <a:chOff x="-2" y="-1"/>
            <a:chExt cx="9144002" cy="1369641"/>
          </a:xfrm>
        </p:grpSpPr>
        <p:pic>
          <p:nvPicPr>
            <p:cNvPr id="8" name="Immagine 7" descr="serit10.png"/>
            <p:cNvPicPr>
              <a:picLocks noChangeAspect="1"/>
            </p:cNvPicPr>
            <p:nvPr userDrawn="1"/>
          </p:nvPicPr>
          <p:blipFill>
            <a:blip r:embed="rId19" cstate="print"/>
            <a:stretch>
              <a:fillRect/>
            </a:stretch>
          </p:blipFill>
          <p:spPr>
            <a:xfrm>
              <a:off x="-2" y="618039"/>
              <a:ext cx="1633849" cy="615902"/>
            </a:xfrm>
            <a:prstGeom prst="rect">
              <a:avLst/>
            </a:prstGeom>
          </p:spPr>
        </p:pic>
        <p:sp>
          <p:nvSpPr>
            <p:cNvPr id="9" name="Rettangolo 8"/>
            <p:cNvSpPr/>
            <p:nvPr userDrawn="1"/>
          </p:nvSpPr>
          <p:spPr>
            <a:xfrm>
              <a:off x="-2" y="-1"/>
              <a:ext cx="9144002" cy="514144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it-IT">
                <a:solidFill>
                  <a:prstClr val="white"/>
                </a:solidFill>
              </a:endParaRPr>
            </a:p>
          </p:txBody>
        </p:sp>
        <p:sp>
          <p:nvSpPr>
            <p:cNvPr id="10" name="Rettangolo 9"/>
            <p:cNvSpPr/>
            <p:nvPr userDrawn="1"/>
          </p:nvSpPr>
          <p:spPr>
            <a:xfrm>
              <a:off x="-2" y="1323921"/>
              <a:ext cx="9144002" cy="45719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it-IT">
                <a:solidFill>
                  <a:prstClr val="white"/>
                </a:solidFill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ttotitolo 3"/>
          <p:cNvSpPr>
            <a:spLocks noGrp="1"/>
          </p:cNvSpPr>
          <p:nvPr>
            <p:ph type="subTitle" idx="1"/>
          </p:nvPr>
        </p:nvSpPr>
        <p:spPr>
          <a:xfrm>
            <a:off x="1371600" y="3068960"/>
            <a:ext cx="6400800" cy="2569840"/>
          </a:xfrm>
        </p:spPr>
        <p:txBody>
          <a:bodyPr>
            <a:normAutofit/>
          </a:bodyPr>
          <a:lstStyle/>
          <a:p>
            <a:r>
              <a:rPr lang="it-IT" sz="4000" b="1" dirty="0" smtClean="0"/>
              <a:t>SERIT</a:t>
            </a:r>
            <a:endParaRPr lang="it-IT" b="1" dirty="0" smtClean="0"/>
          </a:p>
          <a:p>
            <a:r>
              <a:rPr lang="it-IT" dirty="0" err="1" smtClean="0"/>
              <a:t>Contribution</a:t>
            </a:r>
            <a:r>
              <a:rPr lang="it-IT" dirty="0" smtClean="0"/>
              <a:t> to HORIZON 2020 </a:t>
            </a:r>
            <a:r>
              <a:rPr lang="it-IT" dirty="0" err="1" smtClean="0"/>
              <a:t>preparation</a:t>
            </a:r>
            <a:endParaRPr lang="it-IT" dirty="0"/>
          </a:p>
          <a:p>
            <a:r>
              <a:rPr lang="it-IT" dirty="0" err="1" smtClean="0"/>
              <a:t>Objective</a:t>
            </a:r>
            <a:r>
              <a:rPr lang="it-IT" dirty="0" smtClean="0"/>
              <a:t> 7.4 </a:t>
            </a:r>
            <a:r>
              <a:rPr lang="it-IT" dirty="0" err="1" smtClean="0"/>
              <a:t>Improve</a:t>
            </a:r>
            <a:r>
              <a:rPr lang="it-IT" dirty="0" smtClean="0"/>
              <a:t> Cyber Security</a:t>
            </a:r>
          </a:p>
          <a:p>
            <a:endParaRPr lang="it-IT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>
                <a:solidFill>
                  <a:srgbClr val="FF0000"/>
                </a:solidFill>
              </a:rPr>
              <a:t>Setting</a:t>
            </a:r>
            <a:r>
              <a:rPr lang="it-IT" dirty="0" smtClean="0">
                <a:solidFill>
                  <a:srgbClr val="FF0000"/>
                </a:solidFill>
              </a:rPr>
              <a:t> up the scene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1520" y="1556792"/>
            <a:ext cx="8640960" cy="5112568"/>
          </a:xfrm>
        </p:spPr>
        <p:txBody>
          <a:bodyPr>
            <a:noAutofit/>
          </a:bodyPr>
          <a:lstStyle/>
          <a:p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</a:rPr>
              <a:t>Horizon 2020:</a:t>
            </a:r>
          </a:p>
          <a:p>
            <a:pPr lvl="1"/>
            <a:r>
              <a:rPr lang="en-US" sz="2000" dirty="0" smtClean="0">
                <a:solidFill>
                  <a:schemeClr val="bg1">
                    <a:lumMod val="65000"/>
                  </a:schemeClr>
                </a:solidFill>
              </a:rPr>
              <a:t>“Improved </a:t>
            </a:r>
            <a:r>
              <a:rPr lang="en-US" sz="2000" dirty="0">
                <a:solidFill>
                  <a:schemeClr val="bg1">
                    <a:lumMod val="65000"/>
                  </a:schemeClr>
                </a:solidFill>
              </a:rPr>
              <a:t>security for systems, networks, access </a:t>
            </a:r>
            <a:r>
              <a:rPr lang="en-US" sz="2000" dirty="0" smtClean="0">
                <a:solidFill>
                  <a:schemeClr val="bg1">
                    <a:lumMod val="65000"/>
                  </a:schemeClr>
                </a:solidFill>
              </a:rPr>
              <a:t>devices, and </a:t>
            </a:r>
            <a:r>
              <a:rPr lang="en-US" sz="2000" dirty="0">
                <a:solidFill>
                  <a:schemeClr val="bg1">
                    <a:lumMod val="65000"/>
                  </a:schemeClr>
                </a:solidFill>
              </a:rPr>
              <a:t>software and services, including cloud computing, while taking into account the </a:t>
            </a:r>
            <a:r>
              <a:rPr lang="en-US" sz="2000" dirty="0" smtClean="0">
                <a:solidFill>
                  <a:schemeClr val="bg1">
                    <a:lumMod val="65000"/>
                  </a:schemeClr>
                </a:solidFill>
              </a:rPr>
              <a:t>interoperability”</a:t>
            </a:r>
            <a:endParaRPr lang="en-US" sz="2000" dirty="0">
              <a:solidFill>
                <a:schemeClr val="bg1">
                  <a:lumMod val="65000"/>
                </a:schemeClr>
              </a:solidFill>
            </a:endParaRPr>
          </a:p>
          <a:p>
            <a:pPr lvl="1"/>
            <a:r>
              <a:rPr lang="en-US" sz="2000" dirty="0" smtClean="0">
                <a:solidFill>
                  <a:schemeClr val="bg1">
                    <a:lumMod val="65000"/>
                  </a:schemeClr>
                </a:solidFill>
              </a:rPr>
              <a:t>“Prevent</a:t>
            </a:r>
            <a:r>
              <a:rPr lang="en-US" sz="2000" dirty="0">
                <a:solidFill>
                  <a:schemeClr val="bg1">
                    <a:lumMod val="65000"/>
                  </a:schemeClr>
                </a:solidFill>
              </a:rPr>
              <a:t>, detect </a:t>
            </a:r>
            <a:r>
              <a:rPr lang="en-US" sz="2000" dirty="0" smtClean="0">
                <a:solidFill>
                  <a:schemeClr val="bg1">
                    <a:lumMod val="65000"/>
                  </a:schemeClr>
                </a:solidFill>
              </a:rPr>
              <a:t>and manage </a:t>
            </a:r>
            <a:r>
              <a:rPr lang="en-US" sz="2000" dirty="0">
                <a:solidFill>
                  <a:schemeClr val="bg1">
                    <a:lumMod val="65000"/>
                  </a:schemeClr>
                </a:solidFill>
              </a:rPr>
              <a:t>in real-time cyber-attacks across multiple domains and jurisdictions, and to protect </a:t>
            </a:r>
            <a:r>
              <a:rPr lang="en-US" sz="2000" dirty="0" smtClean="0">
                <a:solidFill>
                  <a:schemeClr val="bg1">
                    <a:lumMod val="65000"/>
                  </a:schemeClr>
                </a:solidFill>
              </a:rPr>
              <a:t>critical ICT infrastructures</a:t>
            </a:r>
            <a:r>
              <a:rPr lang="en-US" sz="20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2000" dirty="0" smtClean="0">
                <a:solidFill>
                  <a:schemeClr val="bg1">
                    <a:lumMod val="65000"/>
                  </a:schemeClr>
                </a:solidFill>
              </a:rPr>
              <a:t>“</a:t>
            </a:r>
          </a:p>
          <a:p>
            <a:pPr lvl="1"/>
            <a:r>
              <a:rPr lang="en-US" sz="2000" i="1" dirty="0" smtClean="0">
                <a:solidFill>
                  <a:schemeClr val="bg1">
                    <a:lumMod val="65000"/>
                  </a:schemeClr>
                </a:solidFill>
              </a:rPr>
              <a:t>“New </a:t>
            </a:r>
            <a:r>
              <a:rPr lang="en-US" sz="2000" i="1" dirty="0">
                <a:solidFill>
                  <a:schemeClr val="bg1">
                    <a:lumMod val="65000"/>
                  </a:schemeClr>
                </a:solidFill>
              </a:rPr>
              <a:t>type of research </a:t>
            </a:r>
            <a:r>
              <a:rPr lang="en-US" sz="2000" i="1" dirty="0" smtClean="0">
                <a:solidFill>
                  <a:schemeClr val="bg1">
                    <a:lumMod val="65000"/>
                  </a:schemeClr>
                </a:solidFill>
              </a:rPr>
              <a:t>… triggered </a:t>
            </a:r>
            <a:r>
              <a:rPr lang="en-US" sz="2000" i="1" dirty="0">
                <a:solidFill>
                  <a:schemeClr val="bg1">
                    <a:lumMod val="65000"/>
                  </a:schemeClr>
                </a:solidFill>
              </a:rPr>
              <a:t>by the emerging applications, usage and societal </a:t>
            </a:r>
            <a:r>
              <a:rPr lang="en-US" sz="2000" i="1" dirty="0" smtClean="0">
                <a:solidFill>
                  <a:schemeClr val="bg1">
                    <a:lumMod val="65000"/>
                  </a:schemeClr>
                </a:solidFill>
              </a:rPr>
              <a:t>trends”</a:t>
            </a:r>
          </a:p>
          <a:p>
            <a:pPr lvl="1"/>
            <a:r>
              <a:rPr lang="en-US" sz="2000" i="1" dirty="0" smtClean="0">
                <a:solidFill>
                  <a:schemeClr val="bg1">
                    <a:lumMod val="65000"/>
                  </a:schemeClr>
                </a:solidFill>
              </a:rPr>
              <a:t>“Particular </a:t>
            </a:r>
            <a:r>
              <a:rPr lang="en-US" sz="2000" i="1" dirty="0">
                <a:solidFill>
                  <a:schemeClr val="bg1">
                    <a:lumMod val="65000"/>
                  </a:schemeClr>
                </a:solidFill>
              </a:rPr>
              <a:t>attention </a:t>
            </a:r>
            <a:r>
              <a:rPr lang="en-US" sz="2000" i="1" dirty="0" smtClean="0">
                <a:solidFill>
                  <a:schemeClr val="bg1">
                    <a:lumMod val="65000"/>
                  </a:schemeClr>
                </a:solidFill>
              </a:rPr>
              <a:t>… </a:t>
            </a:r>
            <a:r>
              <a:rPr lang="en-US" sz="2000" i="1" dirty="0">
                <a:solidFill>
                  <a:schemeClr val="bg1">
                    <a:lumMod val="65000"/>
                  </a:schemeClr>
                </a:solidFill>
              </a:rPr>
              <a:t>to the protection of children, as they </a:t>
            </a:r>
            <a:r>
              <a:rPr lang="en-US" sz="2000" i="1" dirty="0" smtClean="0">
                <a:solidFill>
                  <a:schemeClr val="bg1">
                    <a:lumMod val="65000"/>
                  </a:schemeClr>
                </a:solidFill>
              </a:rPr>
              <a:t>are highly </a:t>
            </a:r>
            <a:r>
              <a:rPr lang="en-US" sz="2000" i="1" dirty="0">
                <a:solidFill>
                  <a:schemeClr val="bg1">
                    <a:lumMod val="65000"/>
                  </a:schemeClr>
                </a:solidFill>
              </a:rPr>
              <a:t>vulnerable to the emerging forms of cyber crime and </a:t>
            </a:r>
            <a:r>
              <a:rPr lang="en-US" sz="2000" i="1" dirty="0" smtClean="0">
                <a:solidFill>
                  <a:schemeClr val="bg1">
                    <a:lumMod val="65000"/>
                  </a:schemeClr>
                </a:solidFill>
              </a:rPr>
              <a:t>abuse”</a:t>
            </a:r>
          </a:p>
          <a:p>
            <a:pPr lvl="1"/>
            <a:r>
              <a:rPr lang="en-US" sz="2000" i="1" dirty="0" smtClean="0">
                <a:solidFill>
                  <a:schemeClr val="bg1">
                    <a:lumMod val="65000"/>
                  </a:schemeClr>
                </a:solidFill>
              </a:rPr>
              <a:t>“close </a:t>
            </a:r>
            <a:r>
              <a:rPr lang="en-US" sz="2000" i="1" dirty="0">
                <a:solidFill>
                  <a:schemeClr val="bg1">
                    <a:lumMod val="65000"/>
                  </a:schemeClr>
                </a:solidFill>
              </a:rPr>
              <a:t>co-ordination with the ICT strand of the “</a:t>
            </a:r>
            <a:r>
              <a:rPr lang="en-US" sz="2000" i="1" dirty="0" smtClean="0">
                <a:solidFill>
                  <a:schemeClr val="bg1">
                    <a:lumMod val="65000"/>
                  </a:schemeClr>
                </a:solidFill>
              </a:rPr>
              <a:t>Industrial Leadership</a:t>
            </a:r>
            <a:r>
              <a:rPr lang="en-US" sz="2000" i="1" dirty="0">
                <a:solidFill>
                  <a:schemeClr val="bg1">
                    <a:lumMod val="65000"/>
                  </a:schemeClr>
                </a:solidFill>
              </a:rPr>
              <a:t>” </a:t>
            </a:r>
            <a:r>
              <a:rPr lang="en-US" sz="2000" i="1" dirty="0" smtClean="0">
                <a:solidFill>
                  <a:schemeClr val="bg1">
                    <a:lumMod val="65000"/>
                  </a:schemeClr>
                </a:solidFill>
              </a:rPr>
              <a:t>pillar”</a:t>
            </a:r>
          </a:p>
          <a:p>
            <a:r>
              <a:rPr lang="en-US" sz="2400" i="1" dirty="0" smtClean="0">
                <a:solidFill>
                  <a:schemeClr val="bg1">
                    <a:lumMod val="65000"/>
                  </a:schemeClr>
                </a:solidFill>
              </a:rPr>
              <a:t>Keywords: </a:t>
            </a:r>
          </a:p>
          <a:p>
            <a:pPr lvl="2"/>
            <a:r>
              <a:rPr lang="en-US" sz="1600" i="1" dirty="0" smtClean="0">
                <a:solidFill>
                  <a:schemeClr val="bg1">
                    <a:lumMod val="65000"/>
                  </a:schemeClr>
                </a:solidFill>
              </a:rPr>
              <a:t>real-time data processing; fault and intrusion detection and diagnosis; </a:t>
            </a:r>
            <a:r>
              <a:rPr lang="en-US" sz="1600" i="1" dirty="0">
                <a:solidFill>
                  <a:schemeClr val="bg1">
                    <a:lumMod val="65000"/>
                  </a:schemeClr>
                </a:solidFill>
              </a:rPr>
              <a:t>fault and intrusion </a:t>
            </a:r>
            <a:r>
              <a:rPr lang="en-US" sz="1600" i="1" dirty="0" smtClean="0">
                <a:solidFill>
                  <a:schemeClr val="bg1">
                    <a:lumMod val="65000"/>
                  </a:schemeClr>
                </a:solidFill>
              </a:rPr>
              <a:t>tolerance </a:t>
            </a:r>
            <a:endParaRPr lang="it-IT" sz="1600" i="1" dirty="0" smtClean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>
                <a:solidFill>
                  <a:srgbClr val="FF0000"/>
                </a:solidFill>
              </a:rPr>
              <a:t>What</a:t>
            </a:r>
            <a:r>
              <a:rPr lang="it-IT" dirty="0" smtClean="0">
                <a:solidFill>
                  <a:srgbClr val="FF0000"/>
                </a:solidFill>
              </a:rPr>
              <a:t> </a:t>
            </a:r>
            <a:r>
              <a:rPr lang="it-IT" dirty="0" err="1" smtClean="0">
                <a:solidFill>
                  <a:srgbClr val="FF0000"/>
                </a:solidFill>
              </a:rPr>
              <a:t>we</a:t>
            </a:r>
            <a:r>
              <a:rPr lang="it-IT" dirty="0" smtClean="0">
                <a:solidFill>
                  <a:srgbClr val="FF0000"/>
                </a:solidFill>
              </a:rPr>
              <a:t> </a:t>
            </a:r>
            <a:r>
              <a:rPr lang="it-IT" dirty="0" err="1" smtClean="0">
                <a:solidFill>
                  <a:srgbClr val="FF0000"/>
                </a:solidFill>
              </a:rPr>
              <a:t>Need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>
            <a:noAutofit/>
          </a:bodyPr>
          <a:lstStyle/>
          <a:p>
            <a:r>
              <a:rPr lang="en-US" sz="2800" dirty="0">
                <a:solidFill>
                  <a:schemeClr val="bg1">
                    <a:lumMod val="65000"/>
                  </a:schemeClr>
                </a:solidFill>
              </a:rPr>
              <a:t>Since the scope of cyber security is so wide, it is important to identify the objectives which need to be </a:t>
            </a:r>
            <a:r>
              <a:rPr lang="en-US" sz="2800" dirty="0" smtClean="0">
                <a:solidFill>
                  <a:schemeClr val="bg1">
                    <a:lumMod val="65000"/>
                  </a:schemeClr>
                </a:solidFill>
              </a:rPr>
              <a:t>prioritized</a:t>
            </a:r>
          </a:p>
          <a:p>
            <a:r>
              <a:rPr lang="en-US" sz="2800" dirty="0" smtClean="0">
                <a:solidFill>
                  <a:schemeClr val="bg1">
                    <a:lumMod val="65000"/>
                  </a:schemeClr>
                </a:solidFill>
              </a:rPr>
              <a:t>SERIT has </a:t>
            </a:r>
            <a:r>
              <a:rPr lang="en-US" sz="2800" dirty="0">
                <a:solidFill>
                  <a:schemeClr val="bg1">
                    <a:lumMod val="65000"/>
                  </a:schemeClr>
                </a:solidFill>
              </a:rPr>
              <a:t>identified the following six objectives: </a:t>
            </a:r>
          </a:p>
          <a:p>
            <a:pPr marL="914400" lvl="1" indent="-514350"/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</a:rPr>
              <a:t>Cyber-physical </a:t>
            </a:r>
            <a:r>
              <a:rPr lang="en-US" sz="2400" dirty="0">
                <a:solidFill>
                  <a:schemeClr val="bg1">
                    <a:lumMod val="65000"/>
                  </a:schemeClr>
                </a:solidFill>
              </a:rPr>
              <a:t>protection </a:t>
            </a:r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</a:rPr>
              <a:t>systems</a:t>
            </a:r>
            <a:endParaRPr lang="en-US" sz="2400" dirty="0">
              <a:solidFill>
                <a:schemeClr val="bg1">
                  <a:lumMod val="65000"/>
                </a:schemeClr>
              </a:solidFill>
            </a:endParaRPr>
          </a:p>
          <a:p>
            <a:pPr marL="914400" lvl="1" indent="-514350"/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</a:rPr>
              <a:t>Cyber </a:t>
            </a:r>
            <a:r>
              <a:rPr lang="en-US" sz="2400" dirty="0">
                <a:solidFill>
                  <a:schemeClr val="bg1">
                    <a:lumMod val="65000"/>
                  </a:schemeClr>
                </a:solidFill>
              </a:rPr>
              <a:t>intelligence via information </a:t>
            </a:r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</a:rPr>
              <a:t>management</a:t>
            </a:r>
            <a:endParaRPr lang="en-US" sz="2400" dirty="0">
              <a:solidFill>
                <a:schemeClr val="bg1">
                  <a:lumMod val="65000"/>
                </a:schemeClr>
              </a:solidFill>
            </a:endParaRPr>
          </a:p>
          <a:p>
            <a:pPr marL="914400" lvl="1" indent="-514350"/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</a:rPr>
              <a:t>Design </a:t>
            </a:r>
            <a:r>
              <a:rPr lang="en-US" sz="2400" dirty="0">
                <a:solidFill>
                  <a:schemeClr val="bg1">
                    <a:lumMod val="65000"/>
                  </a:schemeClr>
                </a:solidFill>
              </a:rPr>
              <a:t>and development of crisis management </a:t>
            </a:r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</a:rPr>
              <a:t>systems</a:t>
            </a:r>
            <a:endParaRPr lang="en-US" sz="2400" dirty="0">
              <a:solidFill>
                <a:schemeClr val="bg1">
                  <a:lumMod val="65000"/>
                </a:schemeClr>
              </a:solidFill>
            </a:endParaRPr>
          </a:p>
          <a:p>
            <a:pPr marL="914400" lvl="1" indent="-514350"/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</a:rPr>
              <a:t>SCADA </a:t>
            </a:r>
            <a:r>
              <a:rPr lang="en-US" sz="2400" dirty="0">
                <a:solidFill>
                  <a:schemeClr val="bg1">
                    <a:lumMod val="65000"/>
                  </a:schemeClr>
                </a:solidFill>
              </a:rPr>
              <a:t>and Smart Grid </a:t>
            </a:r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</a:rPr>
              <a:t>Security</a:t>
            </a:r>
            <a:endParaRPr lang="en-US" sz="2400" dirty="0">
              <a:solidFill>
                <a:schemeClr val="bg1">
                  <a:lumMod val="65000"/>
                </a:schemeClr>
              </a:solidFill>
            </a:endParaRPr>
          </a:p>
          <a:p>
            <a:pPr marL="914400" lvl="1" indent="-514350"/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</a:rPr>
              <a:t>Cloud </a:t>
            </a:r>
            <a:r>
              <a:rPr lang="en-US" sz="2400" dirty="0">
                <a:solidFill>
                  <a:schemeClr val="bg1">
                    <a:lumMod val="65000"/>
                  </a:schemeClr>
                </a:solidFill>
              </a:rPr>
              <a:t>Computing </a:t>
            </a:r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</a:rPr>
              <a:t>Security</a:t>
            </a:r>
            <a:endParaRPr lang="en-US" sz="2400" dirty="0">
              <a:solidFill>
                <a:schemeClr val="bg1">
                  <a:lumMod val="65000"/>
                </a:schemeClr>
              </a:solidFill>
            </a:endParaRPr>
          </a:p>
          <a:p>
            <a:pPr marL="914400" lvl="1" indent="-514350"/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</a:rPr>
              <a:t>Mobile Security</a:t>
            </a:r>
            <a:endParaRPr lang="en-US" sz="24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>
                <a:solidFill>
                  <a:srgbClr val="FF0000"/>
                </a:solidFill>
              </a:rPr>
              <a:t>Lighthouse</a:t>
            </a:r>
            <a:r>
              <a:rPr lang="it-IT" dirty="0" smtClean="0">
                <a:solidFill>
                  <a:srgbClr val="FF0000"/>
                </a:solidFill>
              </a:rPr>
              <a:t> </a:t>
            </a:r>
            <a:r>
              <a:rPr lang="it-IT" dirty="0" err="1" smtClean="0">
                <a:solidFill>
                  <a:srgbClr val="FF0000"/>
                </a:solidFill>
              </a:rPr>
              <a:t>Projects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4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 vert="horz" lIns="91440" tIns="45720" rIns="91440" bIns="45720" rtlCol="0">
            <a:noAutofit/>
          </a:bodyPr>
          <a:lstStyle/>
          <a:p>
            <a:r>
              <a:rPr lang="en-US" sz="2800" dirty="0" smtClean="0">
                <a:solidFill>
                  <a:schemeClr val="bg1">
                    <a:lumMod val="65000"/>
                  </a:schemeClr>
                </a:solidFill>
              </a:rPr>
              <a:t>SERIT proposes </a:t>
            </a:r>
            <a:r>
              <a:rPr lang="en-US" sz="2800" dirty="0">
                <a:solidFill>
                  <a:schemeClr val="bg1">
                    <a:lumMod val="65000"/>
                  </a:schemeClr>
                </a:solidFill>
              </a:rPr>
              <a:t>two lighthouse projects, in the form of demo projects, </a:t>
            </a:r>
            <a:r>
              <a:rPr lang="en-US" sz="2800" dirty="0" smtClean="0">
                <a:solidFill>
                  <a:schemeClr val="bg1">
                    <a:lumMod val="65000"/>
                  </a:schemeClr>
                </a:solidFill>
              </a:rPr>
              <a:t>targeting </a:t>
            </a:r>
            <a:r>
              <a:rPr lang="en-US" sz="2800" dirty="0">
                <a:solidFill>
                  <a:schemeClr val="bg1">
                    <a:lumMod val="65000"/>
                  </a:schemeClr>
                </a:solidFill>
              </a:rPr>
              <a:t>the following </a:t>
            </a:r>
            <a:r>
              <a:rPr lang="en-US" sz="2800" dirty="0" smtClean="0">
                <a:solidFill>
                  <a:schemeClr val="bg1">
                    <a:lumMod val="65000"/>
                  </a:schemeClr>
                </a:solidFill>
              </a:rPr>
              <a:t>objectives:</a:t>
            </a:r>
          </a:p>
          <a:p>
            <a:pPr lvl="1"/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</a:rPr>
              <a:t>Building </a:t>
            </a:r>
            <a:r>
              <a:rPr lang="en-US" sz="2400" dirty="0">
                <a:solidFill>
                  <a:schemeClr val="bg1">
                    <a:lumMod val="65000"/>
                  </a:schemeClr>
                </a:solidFill>
              </a:rPr>
              <a:t>a trans-national infrastructure for cyber-security data sharing and </a:t>
            </a:r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</a:rPr>
              <a:t>analysis</a:t>
            </a:r>
          </a:p>
          <a:p>
            <a:pPr lvl="2"/>
            <a:r>
              <a:rPr lang="en-US" sz="2000" dirty="0" smtClean="0">
                <a:solidFill>
                  <a:schemeClr val="bg1">
                    <a:lumMod val="65000"/>
                  </a:schemeClr>
                </a:solidFill>
              </a:rPr>
              <a:t>The project will </a:t>
            </a:r>
            <a:r>
              <a:rPr lang="en-US" sz="2000" dirty="0">
                <a:solidFill>
                  <a:schemeClr val="bg1">
                    <a:lumMod val="65000"/>
                  </a:schemeClr>
                </a:solidFill>
              </a:rPr>
              <a:t>build a cross-overlay trans-national cyber-security information exchange network and governance structure, for improving cyber-security decision support and cyber attack response in situations where multiple stakeholders from different countries and/or sectors are affected.</a:t>
            </a:r>
            <a:endParaRPr lang="en-US" sz="2000" dirty="0" smtClean="0">
              <a:solidFill>
                <a:schemeClr val="bg1">
                  <a:lumMod val="65000"/>
                </a:schemeClr>
              </a:solidFill>
            </a:endParaRPr>
          </a:p>
          <a:p>
            <a:pPr lvl="1"/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</a:rPr>
              <a:t>Developing </a:t>
            </a:r>
            <a:r>
              <a:rPr lang="en-US" sz="2400" dirty="0">
                <a:solidFill>
                  <a:schemeClr val="bg1">
                    <a:lumMod val="65000"/>
                  </a:schemeClr>
                </a:solidFill>
              </a:rPr>
              <a:t>techniques and tools for forensics in the </a:t>
            </a:r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</a:rPr>
              <a:t>cloud</a:t>
            </a:r>
          </a:p>
          <a:p>
            <a:pPr lvl="2"/>
            <a:r>
              <a:rPr lang="en-US" sz="2000" dirty="0">
                <a:solidFill>
                  <a:schemeClr val="bg1">
                    <a:lumMod val="65000"/>
                  </a:schemeClr>
                </a:solidFill>
              </a:rPr>
              <a:t>The </a:t>
            </a:r>
            <a:r>
              <a:rPr lang="en-US" sz="2000" dirty="0" smtClean="0">
                <a:solidFill>
                  <a:schemeClr val="bg1">
                    <a:lumMod val="65000"/>
                  </a:schemeClr>
                </a:solidFill>
              </a:rPr>
              <a:t>project </a:t>
            </a:r>
            <a:r>
              <a:rPr lang="en-US" sz="2000" dirty="0">
                <a:solidFill>
                  <a:schemeClr val="bg1">
                    <a:lumMod val="65000"/>
                  </a:schemeClr>
                </a:solidFill>
              </a:rPr>
              <a:t>will deal with evidence collection and forensic investigation of criminal activity, following trails and information that may be stored or processed in the cloud.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>
                <a:solidFill>
                  <a:srgbClr val="FF0000"/>
                </a:solidFill>
              </a:rPr>
              <a:t>Roadmap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>
            <a:noAutofit/>
          </a:bodyPr>
          <a:lstStyle/>
          <a:p>
            <a:pPr algn="just"/>
            <a:r>
              <a:rPr lang="en-US" sz="2800" dirty="0" smtClean="0">
                <a:solidFill>
                  <a:schemeClr val="bg1">
                    <a:lumMod val="65000"/>
                  </a:schemeClr>
                </a:solidFill>
              </a:rPr>
              <a:t>SERIT </a:t>
            </a:r>
            <a:r>
              <a:rPr lang="en-US" sz="2800" dirty="0">
                <a:solidFill>
                  <a:schemeClr val="bg1">
                    <a:lumMod val="65000"/>
                  </a:schemeClr>
                </a:solidFill>
              </a:rPr>
              <a:t>proposes </a:t>
            </a:r>
            <a:r>
              <a:rPr lang="en-US" sz="2800" dirty="0" smtClean="0">
                <a:solidFill>
                  <a:schemeClr val="bg1">
                    <a:lumMod val="65000"/>
                  </a:schemeClr>
                </a:solidFill>
              </a:rPr>
              <a:t>the following projects:</a:t>
            </a:r>
          </a:p>
          <a:p>
            <a:pPr lvl="1"/>
            <a:r>
              <a:rPr lang="it-IT" sz="2400" i="1" dirty="0" smtClean="0">
                <a:solidFill>
                  <a:schemeClr val="bg1">
                    <a:lumMod val="65000"/>
                  </a:schemeClr>
                </a:solidFill>
              </a:rPr>
              <a:t>Short </a:t>
            </a:r>
            <a:r>
              <a:rPr lang="it-IT" sz="2400" i="1" dirty="0" err="1" smtClean="0">
                <a:solidFill>
                  <a:schemeClr val="bg1">
                    <a:lumMod val="65000"/>
                  </a:schemeClr>
                </a:solidFill>
              </a:rPr>
              <a:t>Term</a:t>
            </a:r>
            <a:r>
              <a:rPr lang="it-IT" sz="2400" i="1" dirty="0" smtClean="0">
                <a:solidFill>
                  <a:schemeClr val="bg1">
                    <a:lumMod val="65000"/>
                  </a:schemeClr>
                </a:solidFill>
              </a:rPr>
              <a:t>:</a:t>
            </a:r>
          </a:p>
          <a:p>
            <a:pPr lvl="2"/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Protection mechanisms against social engineering attacks</a:t>
            </a:r>
          </a:p>
          <a:p>
            <a:pPr lvl="3"/>
            <a:r>
              <a:rPr lang="en-US" sz="1800" dirty="0" smtClean="0">
                <a:solidFill>
                  <a:schemeClr val="bg1">
                    <a:lumMod val="65000"/>
                  </a:schemeClr>
                </a:solidFill>
              </a:rPr>
              <a:t>Funding scheme: IP/STREP)</a:t>
            </a:r>
          </a:p>
          <a:p>
            <a:pPr lvl="2"/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</a:rPr>
              <a:t>Cyber-security </a:t>
            </a:r>
            <a:r>
              <a:rPr lang="en-US" sz="2400" dirty="0">
                <a:solidFill>
                  <a:schemeClr val="bg1">
                    <a:lumMod val="65000"/>
                  </a:schemeClr>
                </a:solidFill>
              </a:rPr>
              <a:t>and Resilience of Heterogeneous, Inter-Operating, Critical ICT </a:t>
            </a:r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</a:rPr>
              <a:t>Infrastructures</a:t>
            </a:r>
          </a:p>
          <a:p>
            <a:pPr lvl="3"/>
            <a:r>
              <a:rPr lang="en-US" sz="1800" dirty="0">
                <a:solidFill>
                  <a:schemeClr val="bg1">
                    <a:lumMod val="65000"/>
                  </a:schemeClr>
                </a:solidFill>
              </a:rPr>
              <a:t>Funding scheme: IP/STREP</a:t>
            </a:r>
            <a:endParaRPr lang="it-IT" sz="1800" dirty="0">
              <a:solidFill>
                <a:schemeClr val="bg1">
                  <a:lumMod val="65000"/>
                </a:schemeClr>
              </a:solidFill>
            </a:endParaRPr>
          </a:p>
          <a:p>
            <a:pPr lvl="1"/>
            <a:r>
              <a:rPr lang="it-IT" sz="2400" i="1" dirty="0" smtClean="0">
                <a:solidFill>
                  <a:schemeClr val="bg1">
                    <a:lumMod val="65000"/>
                  </a:schemeClr>
                </a:solidFill>
              </a:rPr>
              <a:t>Medium/ Long </a:t>
            </a:r>
            <a:r>
              <a:rPr lang="it-IT" sz="2400" i="1" dirty="0" err="1" smtClean="0">
                <a:solidFill>
                  <a:schemeClr val="bg1">
                    <a:lumMod val="65000"/>
                  </a:schemeClr>
                </a:solidFill>
              </a:rPr>
              <a:t>Term</a:t>
            </a:r>
            <a:r>
              <a:rPr lang="it-IT" sz="2400" i="1" dirty="0" smtClean="0">
                <a:solidFill>
                  <a:schemeClr val="bg1">
                    <a:lumMod val="65000"/>
                  </a:schemeClr>
                </a:solidFill>
              </a:rPr>
              <a:t>:</a:t>
            </a:r>
          </a:p>
          <a:p>
            <a:pPr lvl="2"/>
            <a:r>
              <a:rPr lang="it-IT" sz="2000" dirty="0" smtClean="0">
                <a:solidFill>
                  <a:schemeClr val="bg1">
                    <a:lumMod val="65000"/>
                  </a:schemeClr>
                </a:solidFill>
              </a:rPr>
              <a:t>The </a:t>
            </a:r>
            <a:r>
              <a:rPr lang="it-IT" sz="2000" dirty="0" err="1" smtClean="0">
                <a:solidFill>
                  <a:schemeClr val="bg1">
                    <a:lumMod val="65000"/>
                  </a:schemeClr>
                </a:solidFill>
              </a:rPr>
              <a:t>two</a:t>
            </a:r>
            <a:r>
              <a:rPr lang="it-IT" sz="2000" dirty="0" smtClean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it-IT" sz="2000" dirty="0" err="1" smtClean="0">
                <a:solidFill>
                  <a:schemeClr val="bg1">
                    <a:lumMod val="65000"/>
                  </a:schemeClr>
                </a:solidFill>
              </a:rPr>
              <a:t>lighthouse</a:t>
            </a:r>
            <a:r>
              <a:rPr lang="it-IT" sz="2000" dirty="0" smtClean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it-IT" sz="2000" dirty="0" err="1" smtClean="0">
                <a:solidFill>
                  <a:schemeClr val="bg1">
                    <a:lumMod val="65000"/>
                  </a:schemeClr>
                </a:solidFill>
              </a:rPr>
              <a:t>projects</a:t>
            </a:r>
            <a:r>
              <a:rPr lang="it-IT" sz="2000" dirty="0" smtClean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it-IT" sz="2000" dirty="0" err="1" smtClean="0">
                <a:solidFill>
                  <a:schemeClr val="bg1">
                    <a:lumMod val="65000"/>
                  </a:schemeClr>
                </a:solidFill>
              </a:rPr>
              <a:t>mentioned</a:t>
            </a:r>
            <a:r>
              <a:rPr lang="it-IT" sz="2000" dirty="0" smtClean="0">
                <a:solidFill>
                  <a:schemeClr val="bg1">
                    <a:lumMod val="65000"/>
                  </a:schemeClr>
                </a:solidFill>
              </a:rPr>
              <a:t> in the </a:t>
            </a:r>
            <a:r>
              <a:rPr lang="it-IT" sz="2000" dirty="0" err="1" smtClean="0">
                <a:solidFill>
                  <a:schemeClr val="bg1">
                    <a:lumMod val="65000"/>
                  </a:schemeClr>
                </a:solidFill>
              </a:rPr>
              <a:t>previous</a:t>
            </a:r>
            <a:r>
              <a:rPr lang="it-IT" sz="2000" dirty="0" smtClean="0">
                <a:solidFill>
                  <a:schemeClr val="bg1">
                    <a:lumMod val="65000"/>
                  </a:schemeClr>
                </a:solidFill>
              </a:rPr>
              <a:t> slide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73RhdYw2VtDx5V9OlKJDu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BrSm14d2IzUTCTFLKx3Ny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QtETDFU6IcdMKunFRj0S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c7GJj4MiXa6mApI8ry8CQ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GQ9an4GJMFtCgxcUmPkqf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3FoTYXISsK9nuqQA8HIBdn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SY8aVwbiiqsDbKgp6YRkV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fM6mjd8BO2FevVPMMlgrR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2NEPRhBDl3vyIm4zcXaGC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XWflAkbv3tsjJiHumQ0aG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IWdsId8ihbjBQIAwHhsP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bMEgxkWg8pAxd9Uqtxyn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26pCLRIBjFsJldi78BYnKc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Z8sZTP9JHQBGQNPWlqHXv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SuuhozFusfQOpuiSOLaWK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JxskiFCX2eM8fXvCrA3dn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Q1nkDtBVNz6YLWO4g0Rvd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2hekmckzSxvnGqWX19l6q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2hcyNnj3lR8fZ65i6oBdG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tngo7iYI96aPeX8OoWfPb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errQRI2XvcxtNPipg04DH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24aR8aiZFYQnP8PXgrfGcA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8sBskJLstjgFxR5CXrb6Ek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hL9ivZGeKxWcmgZJyJXP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5YGssZzPWvr6S5YRM0ZJ5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SWsGgHHXeLJBGaC3wGFVB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KgnULGWXQvAf5K0LJR7Zg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nhoNfJti4afsccjmW00hU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1r4R2KXNOBa3S6vXqctxr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0DyOsmV6YZL9fXInHIlhm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h8jcRZzOOnMArrjeiBRHC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iJQxe3vKba4mlqvguWxaa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nFwh3sqKpE06QAmkKwj3b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WxI0TUgc46W2j3NcAaOF5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w45TI26Vas0Tlb1XZ2jrK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mfzVUab0Q7dK8rb9JoEtu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6WeaiMxgKJR7IQjN8WJ9B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FB2zLPiUNhUO8DHJRptAm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T1JlQWgHJlVdhC8J1HYPW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cUHG6o4kG1wbI0PqZmE5y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SUl4A7nLCxxjOPD9PRDoF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H5U7UBIBaR1D1Nl2NXWUp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Epc0MQwMs9UXdf9tdM30m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haNQNN3GrKvIrvVTOR5oo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SGhONw6nhZNdFUCJRxc7b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J4z5SkJaQpBX81dW2JIMH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suNEykYcUYhorJhIVJWhU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56unTGSPmFCaAB4hdLpbEu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GJzuEjNZPqemojhED5myi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eQ7cqHYx5gBtNDjcdvyGN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leGXW6L5hVk1vImsT60ik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LUwDlrSR0CRtvTwsLRL0Y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qUaxltks7WTA7rzIWr0phg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BPLz9eAVQF9BF1I56K6HP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f5nSAQihsY9j5s2emRMl8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744fB1Mqr1tIEAFchEJCzd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rlVg2SoeVuN71jDYPwQ0X"/>
</p:tagLst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1695</TotalTime>
  <Words>354</Words>
  <Application>Microsoft Office PowerPoint</Application>
  <PresentationFormat>Presentazione su schermo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6" baseType="lpstr">
      <vt:lpstr>Tema di Office</vt:lpstr>
      <vt:lpstr>Diapositiva 1</vt:lpstr>
      <vt:lpstr>Setting up the scene</vt:lpstr>
      <vt:lpstr>What we Need</vt:lpstr>
      <vt:lpstr>Lighthouse Projects</vt:lpstr>
      <vt:lpstr>Roadmap</vt:lpstr>
    </vt:vector>
  </TitlesOfParts>
  <Company>aecma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SMI2Gs</dc:title>
  <dc:creator>LG</dc:creator>
  <cp:lastModifiedBy>corbucci</cp:lastModifiedBy>
  <cp:revision>146</cp:revision>
  <dcterms:created xsi:type="dcterms:W3CDTF">2009-09-07T10:55:34Z</dcterms:created>
  <dcterms:modified xsi:type="dcterms:W3CDTF">2013-02-11T14:12:07Z</dcterms:modified>
</cp:coreProperties>
</file>