
<file path=[Content_Types].xml><?xml version="1.0" encoding="utf-8"?>
<Types xmlns="http://schemas.openxmlformats.org/package/2006/content-types"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49.xml" ContentType="application/vnd.openxmlformats-officedocument.presentationml.tags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tags/tag29.xml" ContentType="application/vnd.openxmlformats-officedocument.presentationml.tags+xml"/>
  <Override PartName="/ppt/tags/tag38.xml" ContentType="application/vnd.openxmlformats-officedocument.presentationml.tags+xml"/>
  <Override PartName="/ppt/tags/tag47.xml" ContentType="application/vnd.openxmlformats-officedocument.presentationml.tags+xml"/>
  <Override PartName="/ppt/tags/tag56.xml" ContentType="application/vnd.openxmlformats-officedocument.presentationml.tag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8.xml" ContentType="application/vnd.openxmlformats-officedocument.presentationml.tags+xml"/>
  <Override PartName="/ppt/tags/tag27.xml" ContentType="application/vnd.openxmlformats-officedocument.presentationml.tags+xml"/>
  <Override PartName="/ppt/tags/tag36.xml" ContentType="application/vnd.openxmlformats-officedocument.presentationml.tags+xml"/>
  <Override PartName="/ppt/tags/tag45.xml" ContentType="application/vnd.openxmlformats-officedocument.presentationml.tags+xml"/>
  <Override PartName="/ppt/tags/tag54.xml" ContentType="application/vnd.openxmlformats-officedocument.presentationml.tags+xml"/>
  <Override PartName="/ppt/tags/tag14.xml" ContentType="application/vnd.openxmlformats-officedocument.presentationml.tags+xml"/>
  <Override PartName="/ppt/tags/tag25.xml" ContentType="application/vnd.openxmlformats-officedocument.presentationml.tags+xml"/>
  <Override PartName="/ppt/tags/tag34.xml" ContentType="application/vnd.openxmlformats-officedocument.presentationml.tags+xml"/>
  <Override PartName="/ppt/tags/tag43.xml" ContentType="application/vnd.openxmlformats-officedocument.presentationml.tags+xml"/>
  <Override PartName="/ppt/tags/tag52.xml" ContentType="application/vnd.openxmlformats-officedocument.presentationml.tags+xml"/>
  <Override PartName="/ppt/tags/tag12.xml" ContentType="application/vnd.openxmlformats-officedocument.presentationml.tags+xml"/>
  <Override PartName="/ppt/tags/tag23.xml" ContentType="application/vnd.openxmlformats-officedocument.presentationml.tags+xml"/>
  <Override PartName="/ppt/tags/tag32.xml" ContentType="application/vnd.openxmlformats-officedocument.presentationml.tags+xml"/>
  <Override PartName="/ppt/tags/tag41.xml" ContentType="application/vnd.openxmlformats-officedocument.presentationml.tags+xml"/>
  <Override PartName="/ppt/tags/tag50.xml" ContentType="application/vnd.openxmlformats-officedocument.presentationml.tag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30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Override PartName="/ppt/tags/tag39.xml" ContentType="application/vnd.openxmlformats-officedocument.presentationml.tags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ppt/tags/tag37.xml" ContentType="application/vnd.openxmlformats-officedocument.presentationml.tags+xml"/>
  <Override PartName="/ppt/tags/tag48.xml" ContentType="application/vnd.openxmlformats-officedocument.presentationml.tags+xml"/>
  <Override PartName="/ppt/tags/tag57.xml" ContentType="application/vnd.openxmlformats-officedocument.presentationml.tags+xml"/>
  <Override PartName="/docProps/app.xml" ContentType="application/vnd.openxmlformats-officedocument.extended-properties+xml"/>
  <Override PartName="/ppt/tags/tag17.xml" ContentType="application/vnd.openxmlformats-officedocument.presentationml.tags+xml"/>
  <Override PartName="/ppt/tags/tag26.xml" ContentType="application/vnd.openxmlformats-officedocument.presentationml.tags+xml"/>
  <Override PartName="/ppt/tags/tag35.xml" ContentType="application/vnd.openxmlformats-officedocument.presentationml.tags+xml"/>
  <Override PartName="/ppt/tags/tag46.xml" ContentType="application/vnd.openxmlformats-officedocument.presentationml.tags+xml"/>
  <Override PartName="/ppt/tags/tag55.xml" ContentType="application/vnd.openxmlformats-officedocument.presentationml.tags+xml"/>
  <Override PartName="/ppt/slideLayouts/slideLayout10.xml" ContentType="application/vnd.openxmlformats-officedocument.presentationml.slideLayout+xml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33.xml" ContentType="application/vnd.openxmlformats-officedocument.presentationml.tags+xml"/>
  <Override PartName="/ppt/tags/tag44.xml" ContentType="application/vnd.openxmlformats-officedocument.presentationml.tags+xml"/>
  <Override PartName="/ppt/tags/tag53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31.xml" ContentType="application/vnd.openxmlformats-officedocument.presentationml.tags+xml"/>
  <Override PartName="/ppt/tags/tag40.xml" ContentType="application/vnd.openxmlformats-officedocument.presentationml.tags+xml"/>
  <Override PartName="/ppt/tags/tag42.xml" ContentType="application/vnd.openxmlformats-officedocument.presentationml.tags+xml"/>
  <Override PartName="/ppt/tags/tag51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7"/>
  </p:notesMasterIdLst>
  <p:sldIdLst>
    <p:sldId id="332" r:id="rId2"/>
    <p:sldId id="333" r:id="rId3"/>
    <p:sldId id="334" r:id="rId4"/>
    <p:sldId id="335" r:id="rId5"/>
    <p:sldId id="336" r:id="rId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132" autoAdjust="0"/>
    <p:restoredTop sz="94595" autoAdjust="0"/>
  </p:normalViewPr>
  <p:slideViewPr>
    <p:cSldViewPr>
      <p:cViewPr>
        <p:scale>
          <a:sx n="100" d="100"/>
          <a:sy n="100" d="100"/>
        </p:scale>
        <p:origin x="-108" y="-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GB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GB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9CBD475-69D8-4CD0-9B7C-EFBC930A59F5}" type="slidenum">
              <a:rPr lang="en-GB"/>
              <a:pPr/>
              <a:t>‹N›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2477830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CEEE90-F509-4660-AFFA-A4EC0BB1B951}" type="slidenum">
              <a:rPr lang="it-IT" smtClean="0">
                <a:solidFill>
                  <a:prstClr val="black"/>
                </a:solidFill>
              </a:rPr>
              <a:pPr/>
              <a:t>1</a:t>
            </a:fld>
            <a:endParaRPr lang="it-IT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9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tags" Target="../tags/tag12.xml"/><Relationship Id="rId5" Type="http://schemas.openxmlformats.org/officeDocument/2006/relationships/tags" Target="../tags/tag1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6.xml"/><Relationship Id="rId4" Type="http://schemas.openxmlformats.org/officeDocument/2006/relationships/tags" Target="../tags/tag55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tags" Target="../tags/tag15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tags" Target="../tags/tag18.xml"/><Relationship Id="rId5" Type="http://schemas.openxmlformats.org/officeDocument/2006/relationships/tags" Target="../tags/tag17.xml"/><Relationship Id="rId4" Type="http://schemas.openxmlformats.org/officeDocument/2006/relationships/tags" Target="../tags/tag16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3.xml"/><Relationship Id="rId4" Type="http://schemas.openxmlformats.org/officeDocument/2006/relationships/tags" Target="../tags/tag22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6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6" Type="http://schemas.openxmlformats.org/officeDocument/2006/relationships/tags" Target="../tags/tag29.xml"/><Relationship Id="rId5" Type="http://schemas.openxmlformats.org/officeDocument/2006/relationships/tags" Target="../tags/tag28.xml"/><Relationship Id="rId4" Type="http://schemas.openxmlformats.org/officeDocument/2006/relationships/tags" Target="../tags/tag27.xml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tags" Target="../tags/tag37.xml"/><Relationship Id="rId3" Type="http://schemas.openxmlformats.org/officeDocument/2006/relationships/tags" Target="../tags/tag32.xml"/><Relationship Id="rId7" Type="http://schemas.openxmlformats.org/officeDocument/2006/relationships/tags" Target="../tags/tag36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6" Type="http://schemas.openxmlformats.org/officeDocument/2006/relationships/tags" Target="../tags/tag35.xml"/><Relationship Id="rId5" Type="http://schemas.openxmlformats.org/officeDocument/2006/relationships/tags" Target="../tags/tag34.xml"/><Relationship Id="rId4" Type="http://schemas.openxmlformats.org/officeDocument/2006/relationships/tags" Target="../tags/tag33.xml"/><Relationship Id="rId9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4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5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6D509B5-D507-479E-B2E3-156B68F9CAC9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11/02/2013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A3AE70B2-120C-4388-BE3C-A1A7BFA7FFA4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7" name="Gruppo 6"/>
          <p:cNvGrpSpPr/>
          <p:nvPr userDrawn="1">
            <p:custDataLst>
              <p:tags r:id="rId6"/>
            </p:custDataLst>
          </p:nvPr>
        </p:nvGrpSpPr>
        <p:grpSpPr>
          <a:xfrm>
            <a:off x="-2" y="-1"/>
            <a:ext cx="9144002" cy="1369641"/>
            <a:chOff x="-2" y="-1"/>
            <a:chExt cx="9144002" cy="1369641"/>
          </a:xfrm>
        </p:grpSpPr>
        <p:pic>
          <p:nvPicPr>
            <p:cNvPr id="8" name="Immagine 7" descr="serit10.png"/>
            <p:cNvPicPr>
              <a:picLocks noChangeAspect="1"/>
            </p:cNvPicPr>
            <p:nvPr userDrawn="1"/>
          </p:nvPicPr>
          <p:blipFill>
            <a:blip r:embed="rId8" cstate="print"/>
            <a:stretch>
              <a:fillRect/>
            </a:stretch>
          </p:blipFill>
          <p:spPr>
            <a:xfrm>
              <a:off x="-2" y="618039"/>
              <a:ext cx="1633849" cy="615902"/>
            </a:xfrm>
            <a:prstGeom prst="rect">
              <a:avLst/>
            </a:prstGeom>
          </p:spPr>
        </p:pic>
        <p:sp>
          <p:nvSpPr>
            <p:cNvPr id="9" name="Rettangolo 8"/>
            <p:cNvSpPr/>
            <p:nvPr userDrawn="1"/>
          </p:nvSpPr>
          <p:spPr>
            <a:xfrm>
              <a:off x="-2" y="-1"/>
              <a:ext cx="9144002" cy="514144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it-IT">
                <a:solidFill>
                  <a:prstClr val="white"/>
                </a:solidFill>
              </a:endParaRPr>
            </a:p>
          </p:txBody>
        </p:sp>
        <p:sp>
          <p:nvSpPr>
            <p:cNvPr id="10" name="Rettangolo 9"/>
            <p:cNvSpPr/>
            <p:nvPr userDrawn="1"/>
          </p:nvSpPr>
          <p:spPr>
            <a:xfrm>
              <a:off x="-2" y="1323921"/>
              <a:ext cx="9144002" cy="45719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it-IT">
                <a:solidFill>
                  <a:prstClr val="white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509B5-D507-479E-B2E3-156B68F9CAC9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11/02/2013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AE70B2-120C-4388-BE3C-A1A7BFA7FFA4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olo 1"/>
          <p:cNvSpPr>
            <a:spLocks noGrp="1"/>
          </p:cNvSpPr>
          <p:nvPr>
            <p:ph type="title"/>
          </p:nvPr>
        </p:nvSpPr>
        <p:spPr>
          <a:xfrm>
            <a:off x="1650669" y="522514"/>
            <a:ext cx="7303325" cy="79564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  <p:custDataLst>
              <p:tags r:id="rId1"/>
            </p:custDataLst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  <p:custDataLst>
              <p:tags r:id="rId2"/>
            </p:custDataLst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6D509B5-D507-479E-B2E3-156B68F9CAC9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11/02/2013</a:t>
            </a:fld>
            <a:endParaRPr lang="it-IT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A3AE70B2-120C-4388-BE3C-A1A7BFA7FFA4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650669" y="522514"/>
            <a:ext cx="7303325" cy="79564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>
          <a:xfrm>
            <a:off x="179802" y="6356350"/>
            <a:ext cx="2133600" cy="365125"/>
          </a:xfrm>
        </p:spPr>
        <p:txBody>
          <a:bodyPr/>
          <a:lstStyle/>
          <a:p>
            <a:fld id="{D6D509B5-D507-479E-B2E3-156B68F9CAC9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11/02/2013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>
          <a:xfrm>
            <a:off x="6851146" y="6356350"/>
            <a:ext cx="2133600" cy="365125"/>
          </a:xfrm>
        </p:spPr>
        <p:txBody>
          <a:bodyPr/>
          <a:lstStyle/>
          <a:p>
            <a:fld id="{A3AE70B2-120C-4388-BE3C-A1A7BFA7FFA4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7" name="Gruppo 6"/>
          <p:cNvGrpSpPr/>
          <p:nvPr userDrawn="1">
            <p:custDataLst>
              <p:tags r:id="rId6"/>
            </p:custDataLst>
          </p:nvPr>
        </p:nvGrpSpPr>
        <p:grpSpPr>
          <a:xfrm>
            <a:off x="-2" y="-1"/>
            <a:ext cx="9144002" cy="1369641"/>
            <a:chOff x="-2" y="-1"/>
            <a:chExt cx="9144002" cy="1369641"/>
          </a:xfrm>
        </p:grpSpPr>
        <p:pic>
          <p:nvPicPr>
            <p:cNvPr id="8" name="Immagine 7" descr="serit10.png"/>
            <p:cNvPicPr>
              <a:picLocks noChangeAspect="1"/>
            </p:cNvPicPr>
            <p:nvPr userDrawn="1"/>
          </p:nvPicPr>
          <p:blipFill>
            <a:blip r:embed="rId8" cstate="print"/>
            <a:stretch>
              <a:fillRect/>
            </a:stretch>
          </p:blipFill>
          <p:spPr>
            <a:xfrm>
              <a:off x="-2" y="618039"/>
              <a:ext cx="1633849" cy="615902"/>
            </a:xfrm>
            <a:prstGeom prst="rect">
              <a:avLst/>
            </a:prstGeom>
          </p:spPr>
        </p:pic>
        <p:sp>
          <p:nvSpPr>
            <p:cNvPr id="9" name="Rettangolo 8"/>
            <p:cNvSpPr/>
            <p:nvPr userDrawn="1"/>
          </p:nvSpPr>
          <p:spPr>
            <a:xfrm>
              <a:off x="-2" y="-1"/>
              <a:ext cx="9144002" cy="514144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it-IT">
                <a:solidFill>
                  <a:prstClr val="white"/>
                </a:solidFill>
              </a:endParaRPr>
            </a:p>
          </p:txBody>
        </p:sp>
        <p:sp>
          <p:nvSpPr>
            <p:cNvPr id="10" name="Rettangolo 9"/>
            <p:cNvSpPr/>
            <p:nvPr userDrawn="1"/>
          </p:nvSpPr>
          <p:spPr>
            <a:xfrm>
              <a:off x="-2" y="1323921"/>
              <a:ext cx="9144002" cy="45719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it-IT">
                <a:solidFill>
                  <a:prstClr val="white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6D509B5-D507-479E-B2E3-156B68F9CAC9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11/02/2013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A3AE70B2-120C-4388-BE3C-A1A7BFA7FFA4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  <p:custDataLst>
              <p:tags r:id="rId1"/>
            </p:custDataLst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  <p:custDataLst>
              <p:tags r:id="rId2"/>
            </p:custDataLst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D6D509B5-D507-479E-B2E3-156B68F9CAC9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11/02/2013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A3AE70B2-120C-4388-BE3C-A1A7BFA7FFA4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Titolo 1"/>
          <p:cNvSpPr>
            <a:spLocks noGrp="1"/>
          </p:cNvSpPr>
          <p:nvPr>
            <p:ph type="title"/>
            <p:custDataLst>
              <p:tags r:id="rId6"/>
            </p:custDataLst>
          </p:nvPr>
        </p:nvSpPr>
        <p:spPr>
          <a:xfrm>
            <a:off x="1650669" y="522514"/>
            <a:ext cx="7303325" cy="79564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  <p:custDataLst>
              <p:tags r:id="rId1"/>
            </p:custDataLst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  <p:custDataLst>
              <p:tags r:id="rId2"/>
            </p:custDataLst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  <p:custDataLst>
              <p:tags r:id="rId3"/>
            </p:custDataLst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  <p:custDataLst>
              <p:tags r:id="rId4"/>
            </p:custDataLst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D6D509B5-D507-479E-B2E3-156B68F9CAC9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11/02/2013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A3AE70B2-120C-4388-BE3C-A1A7BFA7FFA4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itolo 1"/>
          <p:cNvSpPr>
            <a:spLocks noGrp="1"/>
          </p:cNvSpPr>
          <p:nvPr>
            <p:ph type="title"/>
            <p:custDataLst>
              <p:tags r:id="rId8"/>
            </p:custDataLst>
          </p:nvPr>
        </p:nvSpPr>
        <p:spPr>
          <a:xfrm>
            <a:off x="1650669" y="522514"/>
            <a:ext cx="7303325" cy="79564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data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D6D509B5-D507-479E-B2E3-156B68F9CAC9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11/02/2013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A3AE70B2-120C-4388-BE3C-A1A7BFA7FFA4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Titolo 1"/>
          <p:cNvSpPr>
            <a:spLocks noGrp="1"/>
          </p:cNvSpPr>
          <p:nvPr>
            <p:ph type="title"/>
            <p:custDataLst>
              <p:tags r:id="rId4"/>
            </p:custDataLst>
          </p:nvPr>
        </p:nvSpPr>
        <p:spPr>
          <a:xfrm>
            <a:off x="1650669" y="522514"/>
            <a:ext cx="7303325" cy="79564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/>
          <a:p>
            <a:fld id="{D6D509B5-D507-479E-B2E3-156B68F9CAC9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11/02/2013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A3AE70B2-120C-4388-BE3C-A1A7BFA7FFA4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o 11"/>
          <p:cNvGrpSpPr/>
          <p:nvPr userDrawn="1">
            <p:custDataLst>
              <p:tags r:id="rId1"/>
            </p:custDataLst>
          </p:nvPr>
        </p:nvGrpSpPr>
        <p:grpSpPr>
          <a:xfrm>
            <a:off x="-2" y="-1"/>
            <a:ext cx="9144002" cy="1369641"/>
            <a:chOff x="-2" y="-1"/>
            <a:chExt cx="9144002" cy="1369641"/>
          </a:xfrm>
        </p:grpSpPr>
        <p:pic>
          <p:nvPicPr>
            <p:cNvPr id="8" name="Immagine 7" descr="serit10.png"/>
            <p:cNvPicPr>
              <a:picLocks noChangeAspect="1"/>
            </p:cNvPicPr>
            <p:nvPr userDrawn="1"/>
          </p:nvPicPr>
          <p:blipFill>
            <a:blip r:embed="rId3" cstate="print"/>
            <a:stretch>
              <a:fillRect/>
            </a:stretch>
          </p:blipFill>
          <p:spPr>
            <a:xfrm>
              <a:off x="-2" y="618039"/>
              <a:ext cx="1633849" cy="615902"/>
            </a:xfrm>
            <a:prstGeom prst="rect">
              <a:avLst/>
            </a:prstGeom>
          </p:spPr>
        </p:pic>
        <p:sp>
          <p:nvSpPr>
            <p:cNvPr id="9" name="Rettangolo 8"/>
            <p:cNvSpPr/>
            <p:nvPr userDrawn="1"/>
          </p:nvSpPr>
          <p:spPr>
            <a:xfrm>
              <a:off x="-2" y="-1"/>
              <a:ext cx="9144002" cy="514144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it-IT">
                <a:solidFill>
                  <a:prstClr val="white"/>
                </a:solidFill>
              </a:endParaRPr>
            </a:p>
          </p:txBody>
        </p:sp>
        <p:sp>
          <p:nvSpPr>
            <p:cNvPr id="10" name="Rettangolo 9"/>
            <p:cNvSpPr/>
            <p:nvPr userDrawn="1"/>
          </p:nvSpPr>
          <p:spPr>
            <a:xfrm>
              <a:off x="-2" y="1323921"/>
              <a:ext cx="9144002" cy="45719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it-IT">
                <a:solidFill>
                  <a:prstClr val="white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D6D509B5-D507-479E-B2E3-156B68F9CAC9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11/02/2013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A3AE70B2-120C-4388-BE3C-A1A7BFA7FFA4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6D509B5-D507-479E-B2E3-156B68F9CAC9}" type="datetimeFigureOut">
              <a:rPr lang="it-I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11/02/2013</a:t>
            </a:fld>
            <a:endParaRPr lang="it-I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it-I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A3AE70B2-120C-4388-BE3C-A1A7BFA7FFA4}" type="slidenum">
              <a:rPr lang="it-IT" smtClean="0">
                <a:solidFill>
                  <a:prstClr val="black">
                    <a:tint val="75000"/>
                  </a:prst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‹N›</a:t>
            </a:fld>
            <a:endParaRPr lang="it-IT">
              <a:solidFill>
                <a:prstClr val="black">
                  <a:tint val="75000"/>
                </a:prstClr>
              </a:solidFill>
              <a:latin typeface="Calibri"/>
            </a:endParaRPr>
          </a:p>
        </p:txBody>
      </p:sp>
      <p:grpSp>
        <p:nvGrpSpPr>
          <p:cNvPr id="7" name="Gruppo 6"/>
          <p:cNvGrpSpPr/>
          <p:nvPr userDrawn="1">
            <p:custDataLst>
              <p:tags r:id="rId18"/>
            </p:custDataLst>
          </p:nvPr>
        </p:nvGrpSpPr>
        <p:grpSpPr>
          <a:xfrm>
            <a:off x="-2" y="-1"/>
            <a:ext cx="9144002" cy="1369641"/>
            <a:chOff x="-2" y="-1"/>
            <a:chExt cx="9144002" cy="1369641"/>
          </a:xfrm>
        </p:grpSpPr>
        <p:pic>
          <p:nvPicPr>
            <p:cNvPr id="8" name="Immagine 7" descr="serit10.png"/>
            <p:cNvPicPr>
              <a:picLocks noChangeAspect="1"/>
            </p:cNvPicPr>
            <p:nvPr userDrawn="1"/>
          </p:nvPicPr>
          <p:blipFill>
            <a:blip r:embed="rId19" cstate="print"/>
            <a:stretch>
              <a:fillRect/>
            </a:stretch>
          </p:blipFill>
          <p:spPr>
            <a:xfrm>
              <a:off x="-2" y="618039"/>
              <a:ext cx="1633849" cy="615902"/>
            </a:xfrm>
            <a:prstGeom prst="rect">
              <a:avLst/>
            </a:prstGeom>
          </p:spPr>
        </p:pic>
        <p:sp>
          <p:nvSpPr>
            <p:cNvPr id="9" name="Rettangolo 8"/>
            <p:cNvSpPr/>
            <p:nvPr userDrawn="1"/>
          </p:nvSpPr>
          <p:spPr>
            <a:xfrm>
              <a:off x="-2" y="-1"/>
              <a:ext cx="9144002" cy="514144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it-IT">
                <a:solidFill>
                  <a:prstClr val="white"/>
                </a:solidFill>
              </a:endParaRPr>
            </a:p>
          </p:txBody>
        </p:sp>
        <p:sp>
          <p:nvSpPr>
            <p:cNvPr id="10" name="Rettangolo 9"/>
            <p:cNvSpPr/>
            <p:nvPr userDrawn="1"/>
          </p:nvSpPr>
          <p:spPr>
            <a:xfrm>
              <a:off x="-2" y="1323921"/>
              <a:ext cx="9144002" cy="45719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</a:pPr>
              <a:endParaRPr lang="it-IT">
                <a:solidFill>
                  <a:prstClr val="white"/>
                </a:solidFill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3068960"/>
            <a:ext cx="6400800" cy="2569840"/>
          </a:xfrm>
        </p:spPr>
        <p:txBody>
          <a:bodyPr>
            <a:normAutofit/>
          </a:bodyPr>
          <a:lstStyle/>
          <a:p>
            <a:r>
              <a:rPr lang="it-IT" sz="4000" b="1" dirty="0" smtClean="0"/>
              <a:t>SERIT</a:t>
            </a:r>
            <a:endParaRPr lang="it-IT" b="1" dirty="0" smtClean="0"/>
          </a:p>
          <a:p>
            <a:r>
              <a:rPr lang="it-IT" dirty="0" smtClean="0"/>
              <a:t>Contributo per la preparazione di HORIZON 2020</a:t>
            </a:r>
          </a:p>
          <a:p>
            <a:r>
              <a:rPr lang="it-IT" dirty="0" err="1" smtClean="0"/>
              <a:t>Mission</a:t>
            </a:r>
            <a:r>
              <a:rPr lang="it-IT" dirty="0" smtClean="0"/>
              <a:t> 5</a:t>
            </a:r>
          </a:p>
          <a:p>
            <a:endParaRPr lang="it-IT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MISSION5 - Increase Europe's resilience to crises and disasters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/>
            <a:r>
              <a:rPr lang="it-IT" sz="2400" b="1" i="1" dirty="0" err="1" smtClean="0">
                <a:solidFill>
                  <a:schemeClr val="bg1">
                    <a:lumMod val="65000"/>
                  </a:schemeClr>
                </a:solidFill>
              </a:rPr>
              <a:t>Horizon</a:t>
            </a:r>
            <a:r>
              <a:rPr lang="it-IT" sz="2400" b="1" i="1" dirty="0" smtClean="0">
                <a:solidFill>
                  <a:schemeClr val="bg1">
                    <a:lumMod val="65000"/>
                  </a:schemeClr>
                </a:solidFill>
              </a:rPr>
              <a:t> 2020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: Technologies and capabilities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for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civil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emergency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 management, 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disaster recovery processes, post-crisis </a:t>
            </a:r>
            <a:r>
              <a:rPr lang="en-US" sz="2400" dirty="0" err="1" smtClean="0">
                <a:solidFill>
                  <a:schemeClr val="bg1">
                    <a:lumMod val="65000"/>
                  </a:schemeClr>
                </a:solidFill>
              </a:rPr>
              <a:t>stabilisation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, law enforcement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. 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Covering the whole crisis management chain, societal resilience. European emergency response capacity, internal and external. Dual-use technologies. Interoperability amongst civil protection forces worldwide.</a:t>
            </a:r>
            <a:endParaRPr lang="it-IT" sz="2400" dirty="0" smtClean="0">
              <a:solidFill>
                <a:schemeClr val="bg1">
                  <a:lumMod val="65000"/>
                </a:schemeClr>
              </a:solidFill>
            </a:endParaRPr>
          </a:p>
          <a:p>
            <a:endParaRPr lang="it-IT" sz="2400" dirty="0" smtClean="0">
              <a:solidFill>
                <a:schemeClr val="bg1">
                  <a:lumMod val="65000"/>
                </a:schemeClr>
              </a:solidFill>
            </a:endParaRPr>
          </a:p>
          <a:p>
            <a:r>
              <a:rPr lang="it-IT" sz="2400" b="1" i="1" dirty="0" err="1" smtClean="0">
                <a:solidFill>
                  <a:schemeClr val="bg1">
                    <a:lumMod val="65000"/>
                  </a:schemeClr>
                </a:solidFill>
              </a:rPr>
              <a:t>Keywords</a:t>
            </a:r>
            <a:r>
              <a:rPr lang="it-IT" sz="2400" b="1" i="1" dirty="0" smtClean="0">
                <a:solidFill>
                  <a:schemeClr val="bg1">
                    <a:lumMod val="65000"/>
                  </a:schemeClr>
                </a:solidFill>
              </a:rPr>
              <a:t>: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 remote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sensing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, ICT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solutions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;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Unmanned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 Ground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Vehicles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Hw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 &amp;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Sw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;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Multisensor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Intelligent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Platforms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;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Sensors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: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miniaturisation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automation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.</a:t>
            </a:r>
            <a:endParaRPr lang="it-IT" sz="24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>
                <a:solidFill>
                  <a:srgbClr val="FF0000"/>
                </a:solidFill>
              </a:rPr>
              <a:t>What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 err="1" smtClean="0">
                <a:solidFill>
                  <a:srgbClr val="FF0000"/>
                </a:solidFill>
              </a:rPr>
              <a:t>we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 err="1" smtClean="0">
                <a:solidFill>
                  <a:srgbClr val="FF0000"/>
                </a:solidFill>
              </a:rPr>
              <a:t>Need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525963"/>
          </a:xfr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2800" u="sng" dirty="0" smtClean="0">
                <a:solidFill>
                  <a:schemeClr val="bg1">
                    <a:lumMod val="65000"/>
                  </a:schemeClr>
                </a:solidFill>
              </a:rPr>
              <a:t>Sensing capabilities</a:t>
            </a:r>
          </a:p>
          <a:p>
            <a:pPr lvl="1"/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Airborne and satellite remote sensing</a:t>
            </a:r>
          </a:p>
          <a:p>
            <a:pPr lvl="1"/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Scalable and federate ICT architectures for sensing systems</a:t>
            </a:r>
          </a:p>
          <a:p>
            <a:r>
              <a:rPr lang="it-IT" sz="2800" u="sng" dirty="0" err="1" smtClean="0">
                <a:solidFill>
                  <a:schemeClr val="bg1">
                    <a:lumMod val="65000"/>
                  </a:schemeClr>
                </a:solidFill>
              </a:rPr>
              <a:t>Unmanned</a:t>
            </a:r>
            <a:r>
              <a:rPr lang="it-IT" sz="2800" u="sng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it-IT" sz="2800" u="sng" dirty="0" err="1" smtClean="0">
                <a:solidFill>
                  <a:schemeClr val="bg1">
                    <a:lumMod val="65000"/>
                  </a:schemeClr>
                </a:solidFill>
              </a:rPr>
              <a:t>ground</a:t>
            </a:r>
            <a:r>
              <a:rPr lang="it-IT" sz="2800" u="sng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it-IT" sz="2800" u="sng" dirty="0" err="1" smtClean="0">
                <a:solidFill>
                  <a:schemeClr val="bg1">
                    <a:lumMod val="65000"/>
                  </a:schemeClr>
                </a:solidFill>
              </a:rPr>
              <a:t>platforms</a:t>
            </a:r>
            <a:endParaRPr lang="it-IT" sz="2800" u="sng" dirty="0" smtClean="0">
              <a:solidFill>
                <a:schemeClr val="bg1">
                  <a:lumMod val="65000"/>
                </a:schemeClr>
              </a:solidFill>
            </a:endParaRPr>
          </a:p>
          <a:p>
            <a:pPr lvl="1"/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Mobility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 (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weight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speed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all-grounds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portability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); Cognitive /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Autonomous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Capabilities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;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User-friendly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Human-Robot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Interfaces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 (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less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mental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burden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for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 First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Responders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)</a:t>
            </a:r>
          </a:p>
          <a:p>
            <a:r>
              <a:rPr lang="it-IT" sz="2800" u="sng" dirty="0" smtClean="0">
                <a:solidFill>
                  <a:schemeClr val="bg1">
                    <a:lumMod val="65000"/>
                  </a:schemeClr>
                </a:solidFill>
              </a:rPr>
              <a:t>Sensori per ambienti ostili/CBRNE </a:t>
            </a:r>
          </a:p>
          <a:p>
            <a:pPr lvl="1"/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Miniaturization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;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Real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time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sensing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; Data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fusion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;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Procedures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 (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automatic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sampling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extraction-less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 sample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preparation…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)</a:t>
            </a:r>
            <a:endParaRPr lang="it-IT" sz="24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>
                <a:solidFill>
                  <a:srgbClr val="FF0000"/>
                </a:solidFill>
              </a:rPr>
              <a:t>Lighthouse</a:t>
            </a:r>
            <a:r>
              <a:rPr lang="it-IT" dirty="0" smtClean="0">
                <a:solidFill>
                  <a:srgbClr val="FF0000"/>
                </a:solidFill>
              </a:rPr>
              <a:t> </a:t>
            </a:r>
            <a:r>
              <a:rPr lang="it-IT" dirty="0" err="1" smtClean="0">
                <a:solidFill>
                  <a:srgbClr val="FF0000"/>
                </a:solidFill>
              </a:rPr>
              <a:t>Projects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4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Detection of CBRNE threats (prevention – preparedness), focus on dual-use systems;</a:t>
            </a:r>
          </a:p>
          <a:p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Extra EU crisis management for humanitarian and natural hazard emergencies; focus on prevention/preparedness, mitigation and post-stabilization;</a:t>
            </a:r>
          </a:p>
          <a:p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EU crisis management, focus on technological advances, interoperability, ICT architectures and opportunity information based on social habits (ICT technologies available to citizens);</a:t>
            </a:r>
            <a:endParaRPr lang="it-IT" sz="24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err="1" smtClean="0">
                <a:solidFill>
                  <a:srgbClr val="FF0000"/>
                </a:solidFill>
              </a:rPr>
              <a:t>Roadmap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>
            <a:noAutofit/>
          </a:bodyPr>
          <a:lstStyle/>
          <a:p>
            <a:pPr algn="just"/>
            <a:r>
              <a:rPr lang="it-IT" sz="2800" u="sng" dirty="0" smtClean="0">
                <a:solidFill>
                  <a:schemeClr val="bg1">
                    <a:lumMod val="65000"/>
                  </a:schemeClr>
                </a:solidFill>
              </a:rPr>
              <a:t>Short </a:t>
            </a:r>
            <a:r>
              <a:rPr lang="it-IT" sz="2800" u="sng" dirty="0" err="1" smtClean="0">
                <a:solidFill>
                  <a:schemeClr val="bg1">
                    <a:lumMod val="65000"/>
                  </a:schemeClr>
                </a:solidFill>
              </a:rPr>
              <a:t>term</a:t>
            </a:r>
            <a:r>
              <a:rPr lang="it-IT" sz="2800" u="sng" dirty="0" smtClean="0">
                <a:solidFill>
                  <a:schemeClr val="bg1">
                    <a:lumMod val="65000"/>
                  </a:schemeClr>
                </a:solidFill>
              </a:rPr>
              <a:t>: </a:t>
            </a:r>
          </a:p>
          <a:p>
            <a:pPr lvl="1" algn="just"/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UGV: cognitive and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autonomous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capabilities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 ; Human Robot Interface</a:t>
            </a:r>
          </a:p>
          <a:p>
            <a:pPr lvl="1" algn="just"/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SC: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Adaptative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 Wide Area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Surveillance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 and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Monitoring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system</a:t>
            </a:r>
            <a:endParaRPr lang="it-IT" sz="2400" dirty="0" smtClean="0">
              <a:solidFill>
                <a:schemeClr val="bg1">
                  <a:lumMod val="65000"/>
                </a:schemeClr>
              </a:solidFill>
            </a:endParaRPr>
          </a:p>
          <a:p>
            <a:pPr algn="just"/>
            <a:r>
              <a:rPr lang="it-IT" sz="2800" u="sng" dirty="0" smtClean="0">
                <a:solidFill>
                  <a:schemeClr val="bg1">
                    <a:lumMod val="65000"/>
                  </a:schemeClr>
                </a:solidFill>
              </a:rPr>
              <a:t>Medium/long </a:t>
            </a:r>
            <a:r>
              <a:rPr lang="it-IT" sz="2800" u="sng" dirty="0" err="1" smtClean="0">
                <a:solidFill>
                  <a:schemeClr val="bg1">
                    <a:lumMod val="65000"/>
                  </a:schemeClr>
                </a:solidFill>
              </a:rPr>
              <a:t>term</a:t>
            </a:r>
            <a:r>
              <a:rPr lang="it-IT" sz="2800" u="sng" dirty="0" smtClean="0">
                <a:solidFill>
                  <a:schemeClr val="bg1">
                    <a:lumMod val="65000"/>
                  </a:schemeClr>
                </a:solidFill>
              </a:rPr>
              <a:t>:</a:t>
            </a:r>
          </a:p>
          <a:p>
            <a:pPr lvl="1" algn="just"/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UGV: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mobility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portability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;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sensors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 (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miniaturization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)</a:t>
            </a:r>
          </a:p>
          <a:p>
            <a:pPr lvl="1" algn="just"/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SC: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federated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,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scalable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 ICT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architectures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 for web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based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access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, control,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computing</a:t>
            </a:r>
            <a:r>
              <a:rPr lang="it-IT" sz="2400" dirty="0" smtClean="0">
                <a:solidFill>
                  <a:schemeClr val="bg1">
                    <a:lumMod val="65000"/>
                  </a:schemeClr>
                </a:solidFill>
              </a:rPr>
              <a:t> and service </a:t>
            </a:r>
            <a:r>
              <a:rPr lang="it-IT" sz="2400" dirty="0" err="1" smtClean="0">
                <a:solidFill>
                  <a:schemeClr val="bg1">
                    <a:lumMod val="65000"/>
                  </a:schemeClr>
                </a:solidFill>
              </a:rPr>
              <a:t>provision</a:t>
            </a:r>
            <a:endParaRPr lang="it-IT" sz="2000" dirty="0" smtClean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73RhdYw2VtDx5V9OlKJDu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BrSm14d2IzUTCTFLKx3Ny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QtETDFU6IcdMKunFRj0S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c7GJj4MiXa6mApI8ry8CQ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GQ9an4GJMFtCgxcUmPkqf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3FoTYXISsK9nuqQA8HIBdn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SY8aVwbiiqsDbKgp6YRkV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fM6mjd8BO2FevVPMMlgrR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2NEPRhBDl3vyIm4zcXaGC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XWflAkbv3tsjJiHumQ0aG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IWdsId8ihbjBQIAwHhsP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bMEgxkWg8pAxd9Uqtxyn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6pCLRIBjFsJldi78BYnKc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Z8sZTP9JHQBGQNPWlqHXv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SuuhozFusfQOpuiSOLaWK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JxskiFCX2eM8fXvCrA3dn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lQ1nkDtBVNz6YLWO4g0Rvd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2hekmckzSxvnGqWX19l6q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2hcyNnj3lR8fZ65i6oBdG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tngo7iYI96aPeX8OoWfPb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errQRI2XvcxtNPipg04DH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24aR8aiZFYQnP8PXgrfGcA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sBskJLstjgFxR5CXrb6Ek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hL9ivZGeKxWcmgZJyJXP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5YGssZzPWvr6S5YRM0ZJ5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SWsGgHHXeLJBGaC3wGFVB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KgnULGWXQvAf5K0LJR7Zg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nhoNfJti4afsccjmW00hU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1r4R2KXNOBa3S6vXqctxr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0DyOsmV6YZL9fXInHIlhm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h8jcRZzOOnMArrjeiBRHC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iJQxe3vKba4mlqvguWxaa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nFwh3sqKpE06QAmkKwj3b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WxI0TUgc46W2j3NcAaOF5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w45TI26Vas0Tlb1XZ2jrK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mfzVUab0Q7dK8rb9JoEtu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6WeaiMxgKJR7IQjN8WJ9B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FB2zLPiUNhUO8DHJRptAm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T1JlQWgHJlVdhC8J1HYPW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cUHG6o4kG1wbI0PqZmE5y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SUl4A7nLCxxjOPD9PRDoF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H5U7UBIBaR1D1Nl2NXWUp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Epc0MQwMs9UXdf9tdM30m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haNQNN3GrKvIrvVTOR5oo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SGhONw6nhZNdFUCJRxc7b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J4z5SkJaQpBX81dW2JIMH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uNEykYcUYhorJhIVJWhU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56unTGSPmFCaAB4hdLpbEu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GJzuEjNZPqemojhED5myi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eQ7cqHYx5gBtNDjcdvyGN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leGXW6L5hVk1vImsT60ik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LUwDlrSR0CRtvTwsLRL0Y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axltks7WTA7rzIWr0phg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BPLz9eAVQF9BF1I56K6HP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f5nSAQihsY9j5s2emRMl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744fB1Mqr1tIEAFchEJCzd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rlVg2SoeVuN71jDYPwQ0X"/>
</p:tagLst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2138</TotalTime>
  <Words>281</Words>
  <Application>Microsoft Office PowerPoint</Application>
  <PresentationFormat>Presentazione su schermo (4:3)</PresentationFormat>
  <Paragraphs>27</Paragraphs>
  <Slides>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6" baseType="lpstr">
      <vt:lpstr>Tema di Office</vt:lpstr>
      <vt:lpstr>Diapositiva 1</vt:lpstr>
      <vt:lpstr>MISSION5 - Increase Europe's resilience to crises and disasters</vt:lpstr>
      <vt:lpstr>What we Need</vt:lpstr>
      <vt:lpstr>Lighthouse Projects</vt:lpstr>
      <vt:lpstr>Roadmap</vt:lpstr>
    </vt:vector>
  </TitlesOfParts>
  <Company>aecma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SMI2Gs</dc:title>
  <dc:creator>LG</dc:creator>
  <cp:lastModifiedBy>corbucci</cp:lastModifiedBy>
  <cp:revision>185</cp:revision>
  <dcterms:created xsi:type="dcterms:W3CDTF">2009-09-07T10:55:34Z</dcterms:created>
  <dcterms:modified xsi:type="dcterms:W3CDTF">2013-02-11T14:09:38Z</dcterms:modified>
</cp:coreProperties>
</file>