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49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tags/tag56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54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32" r:id="rId2"/>
    <p:sldId id="333" r:id="rId3"/>
    <p:sldId id="334" r:id="rId4"/>
    <p:sldId id="338" r:id="rId5"/>
    <p:sldId id="335" r:id="rId6"/>
    <p:sldId id="336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10" autoAdjust="0"/>
    <p:restoredTop sz="94595" autoAdjust="0"/>
  </p:normalViewPr>
  <p:slideViewPr>
    <p:cSldViewPr>
      <p:cViewPr>
        <p:scale>
          <a:sx n="100" d="100"/>
          <a:sy n="100" d="100"/>
        </p:scale>
        <p:origin x="-108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CBD475-69D8-4CD0-9B7C-EFBC930A59F5}" type="slidenum">
              <a:rPr lang="en-GB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903238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EEE90-F509-4660-AFFA-A4EC0BB1B951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6.xml"/><Relationship Id="rId4" Type="http://schemas.openxmlformats.org/officeDocument/2006/relationships/tags" Target="../tags/tag55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1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4" Type="http://schemas.openxmlformats.org/officeDocument/2006/relationships/tags" Target="../tags/tag2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7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po 6"/>
          <p:cNvGrpSpPr/>
          <p:nvPr userDrawn="1">
            <p:custDataLst>
              <p:tags r:id="rId6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8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179802" y="6356350"/>
            <a:ext cx="2133600" cy="365125"/>
          </a:xfrm>
        </p:spPr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851146" y="6356350"/>
            <a:ext cx="2133600" cy="365125"/>
          </a:xfrm>
        </p:spPr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po 6"/>
          <p:cNvGrpSpPr/>
          <p:nvPr userDrawn="1">
            <p:custDataLst>
              <p:tags r:id="rId6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8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  <p:custDataLst>
              <p:tags r:id="rId1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olo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  <p:custDataLst>
              <p:tags r:id="rId3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  <p:custDataLst>
              <p:tags r:id="rId4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olo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olo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1"/>
          <p:cNvGrpSpPr/>
          <p:nvPr userDrawn="1">
            <p:custDataLst>
              <p:tags r:id="rId1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11/02/2013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7" name="Gruppo 6"/>
          <p:cNvGrpSpPr/>
          <p:nvPr userDrawn="1">
            <p:custDataLst>
              <p:tags r:id="rId18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19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>
            <a:normAutofit fontScale="92500"/>
          </a:bodyPr>
          <a:lstStyle/>
          <a:p>
            <a:r>
              <a:rPr lang="it-IT" sz="4000" b="1" dirty="0" smtClean="0"/>
              <a:t>SERIT</a:t>
            </a:r>
            <a:endParaRPr lang="it-IT" b="1" dirty="0" smtClean="0"/>
          </a:p>
          <a:p>
            <a:r>
              <a:rPr lang="it-IT" dirty="0" smtClean="0"/>
              <a:t>TA 7 </a:t>
            </a:r>
            <a:r>
              <a:rPr lang="it-IT" dirty="0" err="1" smtClean="0"/>
              <a:t>Contribution</a:t>
            </a:r>
            <a:r>
              <a:rPr lang="it-IT" dirty="0" smtClean="0"/>
              <a:t> for the </a:t>
            </a:r>
            <a:r>
              <a:rPr lang="it-IT" dirty="0" err="1" smtClean="0"/>
              <a:t>Preparation</a:t>
            </a:r>
            <a:r>
              <a:rPr lang="it-IT" dirty="0" smtClean="0"/>
              <a:t> of </a:t>
            </a:r>
            <a:r>
              <a:rPr lang="it-IT" dirty="0" err="1" smtClean="0"/>
              <a:t>Horizon</a:t>
            </a:r>
            <a:r>
              <a:rPr lang="it-IT" dirty="0" smtClean="0"/>
              <a:t> </a:t>
            </a:r>
            <a:r>
              <a:rPr lang="it-IT" dirty="0" smtClean="0"/>
              <a:t>2020</a:t>
            </a:r>
          </a:p>
          <a:p>
            <a:r>
              <a:rPr lang="en-US" b="1" dirty="0" smtClean="0"/>
              <a:t>Mission 6 : </a:t>
            </a:r>
            <a:r>
              <a:rPr lang="x-none" b="1" smtClean="0"/>
              <a:t>Ensure privacy and freedom</a:t>
            </a:r>
            <a:endParaRPr lang="it-IT" dirty="0" smtClean="0"/>
          </a:p>
          <a:p>
            <a:endParaRPr lang="it-IT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Introduction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Horizon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2020</a:t>
            </a:r>
            <a:endParaRPr lang="it-IT" sz="2400" i="1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Any new security solution and technology needs to be acceptable to the society,</a:t>
            </a:r>
          </a:p>
          <a:p>
            <a:pPr lvl="1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(Any new security solution needs…) to comply with Union and international law, </a:t>
            </a:r>
          </a:p>
          <a:p>
            <a:pPr lvl="1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(Any new security solution needs…) to be effective and proportionate in identifying and addressing the security threat. </a:t>
            </a:r>
            <a:endParaRPr lang="it-IT" sz="2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Keywords</a:t>
            </a:r>
            <a:endParaRPr lang="it-IT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Societal issues, legal issues, ethical issues,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citizens‘ perception</a:t>
            </a:r>
          </a:p>
          <a:p>
            <a:pPr lvl="1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Privacy, international law,  proportionality, human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rights 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New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Keywords</a:t>
            </a:r>
            <a:endParaRPr lang="it-IT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Inclusiveness, data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sharing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biometrics</a:t>
            </a:r>
            <a:endParaRPr lang="it-IT" sz="2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What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we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Need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The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areas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of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interest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of SERIT TA 7 are:</a:t>
            </a:r>
          </a:p>
          <a:p>
            <a:pPr lvl="1"/>
            <a:r>
              <a:rPr lang="it-IT" sz="2400" dirty="0">
                <a:solidFill>
                  <a:schemeClr val="bg1">
                    <a:lumMod val="65000"/>
                  </a:schemeClr>
                </a:solidFill>
              </a:rPr>
              <a:t>D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ata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protection</a:t>
            </a:r>
            <a:endParaRPr lang="it-IT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Human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Rights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Protection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lvl="1"/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Security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Certification</a:t>
            </a:r>
            <a:endParaRPr lang="it-IT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With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reference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to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these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areas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two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of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these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(Data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Protection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and Human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Rights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Protection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) are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present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in the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proposals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suggested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for a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consideration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in the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context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of </a:t>
            </a:r>
            <a:r>
              <a:rPr lang="it-IT" sz="2800" dirty="0" err="1" smtClean="0">
                <a:solidFill>
                  <a:schemeClr val="bg1">
                    <a:lumMod val="65000"/>
                  </a:schemeClr>
                </a:solidFill>
              </a:rPr>
              <a:t>Horizon</a:t>
            </a:r>
            <a:r>
              <a:rPr lang="it-IT" sz="2800" dirty="0" smtClean="0">
                <a:solidFill>
                  <a:schemeClr val="bg1">
                    <a:lumMod val="65000"/>
                  </a:schemeClr>
                </a:solidFill>
              </a:rPr>
              <a:t> 2020 </a:t>
            </a:r>
          </a:p>
          <a:p>
            <a:pPr lvl="1"/>
            <a:endParaRPr lang="it-IT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endParaRPr lang="it-IT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Lighthouse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Projects</a:t>
            </a:r>
            <a:r>
              <a:rPr lang="it-IT" dirty="0" smtClean="0">
                <a:solidFill>
                  <a:srgbClr val="FF0000"/>
                </a:solidFill>
              </a:rPr>
              <a:t> (1/2)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A “Lighthouse </a:t>
            </a: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Project” (LHP) is effectively an extended scale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Demonstration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New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technologies can be assessed under pseudo-commercial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conditions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Key stakeholders: public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agencies, users, and technology and infrastructure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providers</a:t>
            </a:r>
          </a:p>
          <a:p>
            <a:pPr marL="358775" indent="-358775">
              <a:tabLst>
                <a:tab pos="358775" algn="l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Two </a:t>
            </a: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lighthouse projects could be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proposed:</a:t>
            </a: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tabLst>
                <a:tab pos="715963" algn="l"/>
              </a:tabLst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Inclusive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Security</a:t>
            </a:r>
          </a:p>
          <a:p>
            <a:pPr lvl="1">
              <a:tabLst>
                <a:tab pos="715963" algn="l"/>
              </a:tabLst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Legal and Ethical Aspects of Biometric Data International Sharing</a:t>
            </a:r>
            <a:endParaRPr lang="it-IT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41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Lighthouse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Projects</a:t>
            </a:r>
            <a:r>
              <a:rPr lang="it-IT" dirty="0" smtClean="0">
                <a:solidFill>
                  <a:srgbClr val="FF0000"/>
                </a:solidFill>
              </a:rPr>
              <a:t> (2/2)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Inclusive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Security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Introduction of the concept of “Inclusiveness-by-design”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Possible Demo on Automated Border Crossing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Legal and Ethical Aspects of Biometric Data International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Sharing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Exchange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of information is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a crucial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issue in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security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Biometric data are already shared among several countries</a:t>
            </a:r>
          </a:p>
          <a:p>
            <a:pPr lvl="2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Fingerprint</a:t>
            </a:r>
          </a:p>
          <a:p>
            <a:pPr lvl="2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DNA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Possible Demo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on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homogenizations of systems and procedures for biometric data sharing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endParaRPr lang="en-US" sz="20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Roadmap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it-IT" sz="2800" dirty="0">
                <a:solidFill>
                  <a:schemeClr val="bg1">
                    <a:lumMod val="65000"/>
                  </a:schemeClr>
                </a:solidFill>
              </a:rPr>
              <a:t>Inclusive Security</a:t>
            </a:r>
          </a:p>
          <a:p>
            <a:pPr marL="712788" lvl="1" indent="-354013"/>
            <a:r>
              <a:rPr lang="it-IT" sz="2400" i="1" dirty="0" smtClean="0">
                <a:solidFill>
                  <a:schemeClr val="bg1">
                    <a:lumMod val="65000"/>
                  </a:schemeClr>
                </a:solidFill>
              </a:rPr>
              <a:t>Short </a:t>
            </a:r>
            <a:r>
              <a:rPr lang="it-IT" sz="2400" i="1" dirty="0" err="1" smtClean="0">
                <a:solidFill>
                  <a:schemeClr val="bg1">
                    <a:lumMod val="65000"/>
                  </a:schemeClr>
                </a:solidFill>
              </a:rPr>
              <a:t>Term</a:t>
            </a:r>
            <a:endParaRPr lang="it-IT" sz="2400" i="1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1074738" lvl="2" indent="-358775"/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GAP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analysis</a:t>
            </a:r>
            <a:endParaRPr lang="it-IT" sz="20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it-IT" sz="2400" i="1" dirty="0" smtClean="0">
                <a:solidFill>
                  <a:schemeClr val="bg1">
                    <a:lumMod val="65000"/>
                  </a:schemeClr>
                </a:solidFill>
              </a:rPr>
              <a:t>Medium/ Long </a:t>
            </a:r>
            <a:r>
              <a:rPr lang="it-IT" sz="2400" i="1" dirty="0" err="1" smtClean="0">
                <a:solidFill>
                  <a:schemeClr val="bg1">
                    <a:lumMod val="65000"/>
                  </a:schemeClr>
                </a:solidFill>
              </a:rPr>
              <a:t>Term</a:t>
            </a:r>
            <a:endParaRPr lang="it-IT" sz="2400" i="1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1074738" lvl="2" indent="-358775"/>
            <a:r>
              <a:rPr lang="it-IT" sz="2000" dirty="0" err="1">
                <a:solidFill>
                  <a:schemeClr val="bg1">
                    <a:lumMod val="65000"/>
                  </a:schemeClr>
                </a:solidFill>
              </a:rPr>
              <a:t>Creation</a:t>
            </a:r>
            <a:r>
              <a:rPr lang="it-IT" sz="2000" dirty="0">
                <a:solidFill>
                  <a:schemeClr val="bg1">
                    <a:lumMod val="65000"/>
                  </a:schemeClr>
                </a:solidFill>
              </a:rPr>
              <a:t> of Technical Report 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and/or </a:t>
            </a:r>
            <a:r>
              <a:rPr lang="it-IT" sz="2000" dirty="0" err="1">
                <a:solidFill>
                  <a:schemeClr val="bg1">
                    <a:lumMod val="65000"/>
                  </a:schemeClr>
                </a:solidFill>
              </a:rPr>
              <a:t>Standards</a:t>
            </a:r>
            <a:r>
              <a:rPr lang="it-IT" sz="2000" dirty="0">
                <a:solidFill>
                  <a:schemeClr val="bg1">
                    <a:lumMod val="65000"/>
                  </a:schemeClr>
                </a:solidFill>
              </a:rPr>
              <a:t> for security </a:t>
            </a:r>
            <a:r>
              <a:rPr lang="it-IT" sz="2000" dirty="0" err="1">
                <a:solidFill>
                  <a:schemeClr val="bg1">
                    <a:lumMod val="65000"/>
                  </a:schemeClr>
                </a:solidFill>
              </a:rPr>
              <a:t>related</a:t>
            </a:r>
            <a:r>
              <a:rPr lang="it-IT" sz="20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000" dirty="0" err="1">
                <a:solidFill>
                  <a:schemeClr val="bg1">
                    <a:lumMod val="65000"/>
                  </a:schemeClr>
                </a:solidFill>
              </a:rPr>
              <a:t>tools</a:t>
            </a:r>
            <a:r>
              <a:rPr lang="it-IT" sz="20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000" dirty="0" err="1">
                <a:solidFill>
                  <a:schemeClr val="bg1">
                    <a:lumMod val="65000"/>
                  </a:schemeClr>
                </a:solidFill>
              </a:rPr>
              <a:t>characterized</a:t>
            </a:r>
            <a:r>
              <a:rPr lang="it-IT" sz="20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by an ‘’Inclusiveness-by-design’’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approach</a:t>
            </a:r>
            <a:endParaRPr lang="it-IT" sz="2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Legal and Ethical Dimension of the Biometric data International Sharing </a:t>
            </a:r>
            <a:endParaRPr lang="en-US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2400" i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i="1" dirty="0">
                <a:solidFill>
                  <a:schemeClr val="bg1">
                    <a:lumMod val="65000"/>
                  </a:schemeClr>
                </a:solidFill>
              </a:rPr>
              <a:t>Short </a:t>
            </a:r>
            <a:r>
              <a:rPr lang="it-IT" sz="2400" i="1" dirty="0" err="1" smtClean="0">
                <a:solidFill>
                  <a:schemeClr val="bg1">
                    <a:lumMod val="65000"/>
                  </a:schemeClr>
                </a:solidFill>
              </a:rPr>
              <a:t>Term</a:t>
            </a:r>
            <a:endParaRPr lang="it-IT" sz="2400" i="1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1074738" lvl="2" indent="-358775"/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Analysis of the Legal and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Ethical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aspects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of the Biometric data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Int. Sharing 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with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reference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 to the EU and extra-EU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context</a:t>
            </a:r>
            <a:endParaRPr lang="it-IT" sz="200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it-IT" sz="2400" dirty="0">
                <a:solidFill>
                  <a:schemeClr val="bg1">
                    <a:lumMod val="65000"/>
                  </a:schemeClr>
                </a:solidFill>
              </a:rPr>
              <a:t>Medium/ Long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Term</a:t>
            </a:r>
            <a:endParaRPr lang="it-IT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1074738" lvl="2" indent="-358775"/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Possible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000" smtClean="0">
                <a:solidFill>
                  <a:schemeClr val="bg1">
                    <a:lumMod val="65000"/>
                  </a:schemeClr>
                </a:solidFill>
              </a:rPr>
              <a:t>homogenization 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of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systems</a:t>
            </a:r>
            <a:r>
              <a:rPr lang="it-IT" sz="2000" dirty="0" smtClean="0">
                <a:solidFill>
                  <a:schemeClr val="bg1">
                    <a:lumMod val="65000"/>
                  </a:schemeClr>
                </a:solidFill>
              </a:rPr>
              <a:t> and </a:t>
            </a:r>
            <a:r>
              <a:rPr lang="it-IT" sz="2000" dirty="0" err="1" smtClean="0">
                <a:solidFill>
                  <a:schemeClr val="bg1">
                    <a:lumMod val="65000"/>
                  </a:schemeClr>
                </a:solidFill>
              </a:rPr>
              <a:t>procedures</a:t>
            </a:r>
            <a:endParaRPr lang="it-IT" sz="20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73RhdYw2VtDx5V9OlKJDu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BrSm14d2IzUTCTFLKx3Ny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QtETDFU6IcdMKunFRj0S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c7GJj4MiXa6mApI8ry8C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Q9an4GJMFtCgxcUmPkqf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oTYXISsK9nuqQA8HIBd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Y8aVwbiiqsDbKgp6YRkV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M6mjd8BO2FevVPMMlgr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2NEPRhBDl3vyIm4zcXaGC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WflAkbv3tsjJiHumQ0a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IWdsId8ihbjBQIAwHhsP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bMEgxkWg8pAxd9Uqtxyn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6pCLRIBjFsJldi78BYnKc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Z8sZTP9JHQBGQNPWlqHXv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uuhozFusfQOpuiSOLaWK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JxskiFCX2eM8fXvCrA3d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Q1nkDtBVNz6YLWO4g0Rvd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2hekmckzSxvnGqWX19l6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2hcyNnj3lR8fZ65i6oBd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tngo7iYI96aPeX8OoWfPb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rrQRI2XvcxtNPipg04DH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4aR8aiZFYQnP8PXgrfGc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sBskJLstjgFxR5CXrb6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hL9ivZGeKxWcmgZJyJXP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5YGssZzPWvr6S5YRM0ZJ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WsGgHHXeLJBGaC3wGFVB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KgnULGWXQvAf5K0LJR7Z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nhoNfJti4afsccjmW00hU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1r4R2KXNOBa3S6vXqctxr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0DyOsmV6YZL9fXInHIlhm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h8jcRZzOOnMArrjeiBRHC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JQxe3vKba4mlqvguWxa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nFwh3sqKpE06QAmkKwj3b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WxI0TUgc46W2j3NcAaOF5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w45TI26Vas0Tlb1XZ2jrK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mfzVUab0Q7dK8rb9JoEtu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6WeaiMxgKJR7IQjN8WJ9B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FB2zLPiUNhUO8DHJRptAm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T1JlQWgHJlVdhC8J1HYP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cUHG6o4kG1wbI0PqZmE5y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SUl4A7nLCxxjOPD9PRDoF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5U7UBIBaR1D1Nl2NXWUp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Epc0MQwMs9UXdf9tdM30m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aNQNN3GrKvIrvVTOR5oo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SGhONw6nhZNdFUCJRxc7b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J4z5SkJaQpBX81dW2JIMH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uNEykYcUYhorJhIVJWhU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6unTGSPmFCaAB4hdLpbEu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GJzuEjNZPqemojhED5myi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eQ7cqHYx5gBtNDjcdvyGN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leGXW6L5hVk1vImsT60ik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LUwDlrSR0CRtvTwsLRL0Y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axltks7WTA7rzIWr0ph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BPLz9eAVQF9BF1I56K6HP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5nSAQihsY9j5s2emRMl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44fB1Mqr1tIEAFchEJCz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rlVg2SoeVuN71jDYPwQ0X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5947</TotalTime>
  <Words>344</Words>
  <Application>Microsoft Office PowerPoint</Application>
  <PresentationFormat>Presentazione su schermo (4:3)</PresentationFormat>
  <Paragraphs>48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Diapositiva 1</vt:lpstr>
      <vt:lpstr>Introduction</vt:lpstr>
      <vt:lpstr>What we Need</vt:lpstr>
      <vt:lpstr>Lighthouse Projects (1/2)</vt:lpstr>
      <vt:lpstr>Lighthouse Projects (2/2)</vt:lpstr>
      <vt:lpstr>Roadmap</vt:lpstr>
    </vt:vector>
  </TitlesOfParts>
  <Company>aecma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SMI2Gs</dc:title>
  <dc:creator>LG</dc:creator>
  <cp:lastModifiedBy>corbucci</cp:lastModifiedBy>
  <cp:revision>162</cp:revision>
  <dcterms:created xsi:type="dcterms:W3CDTF">2009-09-07T10:55:34Z</dcterms:created>
  <dcterms:modified xsi:type="dcterms:W3CDTF">2013-02-11T14:19:48Z</dcterms:modified>
</cp:coreProperties>
</file>