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358" r:id="rId2"/>
    <p:sldId id="410" r:id="rId3"/>
    <p:sldId id="359" r:id="rId4"/>
    <p:sldId id="409" r:id="rId5"/>
    <p:sldId id="361" r:id="rId6"/>
    <p:sldId id="362" r:id="rId7"/>
    <p:sldId id="383" r:id="rId8"/>
    <p:sldId id="411" r:id="rId9"/>
    <p:sldId id="370" r:id="rId10"/>
    <p:sldId id="384" r:id="rId11"/>
    <p:sldId id="412" r:id="rId12"/>
    <p:sldId id="413" r:id="rId13"/>
    <p:sldId id="418" r:id="rId14"/>
    <p:sldId id="417" r:id="rId15"/>
    <p:sldId id="415" r:id="rId16"/>
    <p:sldId id="420" r:id="rId17"/>
    <p:sldId id="416" r:id="rId18"/>
    <p:sldId id="414" r:id="rId19"/>
    <p:sldId id="419" r:id="rId20"/>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389" autoAdjust="0"/>
    <p:restoredTop sz="94595" autoAdjust="0"/>
  </p:normalViewPr>
  <p:slideViewPr>
    <p:cSldViewPr>
      <p:cViewPr>
        <p:scale>
          <a:sx n="75" d="100"/>
          <a:sy n="75" d="100"/>
        </p:scale>
        <p:origin x="96" y="749"/>
      </p:cViewPr>
      <p:guideLst>
        <p:guide orient="horz" pos="2160"/>
        <p:guide pos="2880"/>
      </p:guideLst>
    </p:cSldViewPr>
  </p:slideViewPr>
  <p:outlineViewPr>
    <p:cViewPr>
      <p:scale>
        <a:sx n="33" d="100"/>
        <a:sy n="33" d="100"/>
      </p:scale>
      <p:origin x="0" y="66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Cartel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corbucci\Impostazioni%20locali\Temporary%20Internet%20Files\Content.IE5\X5DJI78J\partner-serit_agosto_2011%5b2%5d.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Cartel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1"/>
        </c:dLbls>
      </c:pie3DChart>
    </c:plotArea>
    <c:legend>
      <c:legendPos val="r"/>
      <c:layout/>
      <c:overlay val="0"/>
      <c:txPr>
        <a:bodyPr/>
        <a:lstStyle/>
        <a:p>
          <a:pPr>
            <a:defRPr sz="1400"/>
          </a:pPr>
          <a:endParaRPr lang="it-IT"/>
        </a:p>
      </c:txPr>
    </c:legend>
    <c:plotVisOnly val="1"/>
    <c:dispBlanksAs val="zero"/>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1"/>
        </c:dLbls>
      </c:pie3DChart>
    </c:plotArea>
    <c:legend>
      <c:legendPos val="r"/>
      <c:layout/>
      <c:overlay val="0"/>
      <c:txPr>
        <a:bodyPr/>
        <a:lstStyle/>
        <a:p>
          <a:pPr>
            <a:defRPr sz="1200" baseline="0"/>
          </a:pPr>
          <a:endParaRPr lang="it-IT"/>
        </a:p>
      </c:txPr>
    </c:legend>
    <c:plotVisOnly val="1"/>
    <c:dispBlanksAs val="zero"/>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explosion val="25"/>
          <c:dLbls>
            <c:dLbl>
              <c:idx val="0"/>
              <c:layout/>
              <c:tx>
                <c:rich>
                  <a:bodyPr/>
                  <a:lstStyle/>
                  <a:p>
                    <a:r>
                      <a:rPr lang="en-US" smtClean="0"/>
                      <a:t>Others; </a:t>
                    </a:r>
                    <a:r>
                      <a:rPr lang="en-US" dirty="0"/>
                      <a:t>15</a:t>
                    </a:r>
                  </a:p>
                </c:rich>
              </c:tx>
              <c:showLegendKey val="0"/>
              <c:showVal val="1"/>
              <c:showCatName val="1"/>
              <c:showSerName val="0"/>
              <c:showPercent val="0"/>
              <c:showBubbleSize val="0"/>
            </c:dLbl>
            <c:dLbl>
              <c:idx val="1"/>
              <c:layout/>
              <c:tx>
                <c:rich>
                  <a:bodyPr/>
                  <a:lstStyle/>
                  <a:p>
                    <a:r>
                      <a:rPr lang="en-US" smtClean="0"/>
                      <a:t>Confederations</a:t>
                    </a:r>
                    <a:r>
                      <a:rPr lang="en-US" baseline="0" smtClean="0"/>
                      <a:t> </a:t>
                    </a:r>
                    <a:r>
                      <a:rPr lang="en-US" smtClean="0"/>
                      <a:t>; </a:t>
                    </a:r>
                    <a:r>
                      <a:rPr lang="en-US" dirty="0"/>
                      <a:t>6</a:t>
                    </a:r>
                  </a:p>
                </c:rich>
              </c:tx>
              <c:showLegendKey val="0"/>
              <c:showVal val="1"/>
              <c:showCatName val="1"/>
              <c:showSerName val="0"/>
              <c:showPercent val="0"/>
              <c:showBubbleSize val="0"/>
            </c:dLbl>
            <c:dLbl>
              <c:idx val="2"/>
              <c:layout/>
              <c:tx>
                <c:rich>
                  <a:bodyPr/>
                  <a:lstStyle/>
                  <a:p>
                    <a:r>
                      <a:rPr lang="en-US" smtClean="0"/>
                      <a:t>Academia</a:t>
                    </a:r>
                    <a:r>
                      <a:rPr lang="en-US" baseline="0" smtClean="0"/>
                      <a:t> Consortia</a:t>
                    </a:r>
                    <a:r>
                      <a:rPr lang="en-US" smtClean="0"/>
                      <a:t>; </a:t>
                    </a:r>
                    <a:r>
                      <a:rPr lang="en-US" dirty="0"/>
                      <a:t>5</a:t>
                    </a:r>
                  </a:p>
                </c:rich>
              </c:tx>
              <c:showLegendKey val="0"/>
              <c:showVal val="1"/>
              <c:showCatName val="1"/>
              <c:showSerName val="0"/>
              <c:showPercent val="0"/>
              <c:showBubbleSize val="0"/>
            </c:dLbl>
            <c:dLbl>
              <c:idx val="3"/>
              <c:layout/>
              <c:tx>
                <c:rich>
                  <a:bodyPr/>
                  <a:lstStyle/>
                  <a:p>
                    <a:r>
                      <a:rPr lang="en-US" smtClean="0"/>
                      <a:t>Research Institutions; </a:t>
                    </a:r>
                    <a:r>
                      <a:rPr lang="en-US" dirty="0"/>
                      <a:t>71</a:t>
                    </a:r>
                  </a:p>
                </c:rich>
              </c:tx>
              <c:showLegendKey val="0"/>
              <c:showVal val="1"/>
              <c:showCatName val="1"/>
              <c:showSerName val="0"/>
              <c:showPercent val="0"/>
              <c:showBubbleSize val="0"/>
            </c:dLbl>
            <c:dLbl>
              <c:idx val="4"/>
              <c:layout/>
              <c:tx>
                <c:rich>
                  <a:bodyPr/>
                  <a:lstStyle/>
                  <a:p>
                    <a:r>
                      <a:rPr lang="en-US" dirty="0" smtClean="0"/>
                      <a:t>Large </a:t>
                    </a:r>
                  </a:p>
                  <a:p>
                    <a:r>
                      <a:rPr lang="en-US" dirty="0" smtClean="0"/>
                      <a:t>Industries; </a:t>
                    </a:r>
                    <a:r>
                      <a:rPr lang="en-US" dirty="0"/>
                      <a:t>36</a:t>
                    </a:r>
                  </a:p>
                </c:rich>
              </c:tx>
              <c:showLegendKey val="0"/>
              <c:showVal val="1"/>
              <c:showCatName val="1"/>
              <c:showSerName val="0"/>
              <c:showPercent val="0"/>
              <c:showBubbleSize val="0"/>
            </c:dLbl>
            <c:dLbl>
              <c:idx val="5"/>
              <c:layout/>
              <c:tx>
                <c:rich>
                  <a:bodyPr/>
                  <a:lstStyle/>
                  <a:p>
                    <a:r>
                      <a:rPr lang="en-US" smtClean="0"/>
                      <a:t>SMEs; </a:t>
                    </a:r>
                    <a:r>
                      <a:rPr lang="en-US" dirty="0"/>
                      <a:t>57</a:t>
                    </a:r>
                  </a:p>
                </c:rich>
              </c:tx>
              <c:showLegendKey val="0"/>
              <c:showVal val="1"/>
              <c:showCatName val="1"/>
              <c:showSerName val="0"/>
              <c:showPercent val="0"/>
              <c:showBubbleSize val="0"/>
            </c:dLbl>
            <c:dLbl>
              <c:idx val="6"/>
              <c:layout/>
              <c:tx>
                <c:rich>
                  <a:bodyPr/>
                  <a:lstStyle/>
                  <a:p>
                    <a:r>
                      <a:rPr lang="en-US" dirty="0" smtClean="0"/>
                      <a:t>Universities`; </a:t>
                    </a:r>
                    <a:r>
                      <a:rPr lang="en-US" dirty="0"/>
                      <a:t>40</a:t>
                    </a:r>
                  </a:p>
                </c:rich>
              </c:tx>
              <c:showLegendKey val="0"/>
              <c:showVal val="1"/>
              <c:showCatName val="1"/>
              <c:showSerName val="0"/>
              <c:showPercent val="0"/>
              <c:showBubbleSize val="0"/>
            </c:dLbl>
            <c:showLegendKey val="0"/>
            <c:showVal val="1"/>
            <c:showCatName val="1"/>
            <c:showSerName val="0"/>
            <c:showPercent val="0"/>
            <c:showBubbleSize val="0"/>
            <c:showLeaderLines val="1"/>
          </c:dLbls>
          <c:cat>
            <c:strRef>
              <c:f>Foglio1!$A$1:$A$8</c:f>
              <c:strCache>
                <c:ptCount val="8"/>
                <c:pt idx="0">
                  <c:v>Altro</c:v>
                </c:pt>
                <c:pt idx="1">
                  <c:v>Confederazione</c:v>
                </c:pt>
                <c:pt idx="2">
                  <c:v>Consorzio Universitario</c:v>
                </c:pt>
                <c:pt idx="3">
                  <c:v>Ente di Ricerca</c:v>
                </c:pt>
                <c:pt idx="4">
                  <c:v>Industria</c:v>
                </c:pt>
                <c:pt idx="5">
                  <c:v>PMI</c:v>
                </c:pt>
                <c:pt idx="6">
                  <c:v>Universita`</c:v>
                </c:pt>
                <c:pt idx="7">
                  <c:v>End-Users</c:v>
                </c:pt>
              </c:strCache>
            </c:strRef>
          </c:cat>
          <c:val>
            <c:numRef>
              <c:f>Foglio1!$B$1:$B$8</c:f>
              <c:numCache>
                <c:formatCode>General</c:formatCode>
                <c:ptCount val="8"/>
                <c:pt idx="0">
                  <c:v>15</c:v>
                </c:pt>
                <c:pt idx="1">
                  <c:v>6</c:v>
                </c:pt>
                <c:pt idx="2">
                  <c:v>5</c:v>
                </c:pt>
                <c:pt idx="3">
                  <c:v>71</c:v>
                </c:pt>
                <c:pt idx="4">
                  <c:v>36</c:v>
                </c:pt>
                <c:pt idx="5">
                  <c:v>57</c:v>
                </c:pt>
                <c:pt idx="6">
                  <c:v>40</c:v>
                </c:pt>
                <c:pt idx="7">
                  <c:v>42</c:v>
                </c:pt>
              </c:numCache>
            </c:numRef>
          </c:val>
        </c:ser>
        <c:dLbls>
          <c:showLegendKey val="0"/>
          <c:showVal val="1"/>
          <c:showCatName val="1"/>
          <c:showSerName val="0"/>
          <c:showPercent val="0"/>
          <c:showBubbleSize val="0"/>
          <c:showLeaderLines val="1"/>
        </c:dLbls>
      </c:pie3DChart>
    </c:plotArea>
    <c:plotVisOnly val="1"/>
    <c:dispBlanksAs val="zero"/>
    <c:showDLblsOverMax val="0"/>
  </c:chart>
  <c:txPr>
    <a:bodyPr/>
    <a:lstStyle/>
    <a:p>
      <a:pPr>
        <a:defRPr sz="1600"/>
      </a:pPr>
      <a:endParaRPr lang="it-IT"/>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9CBD475-69D8-4CD0-9B7C-EFBC930A59F5}" type="slidenum">
              <a:rPr lang="en-GB"/>
              <a:pPr/>
              <a:t>‹N›</a:t>
            </a:fld>
            <a:endParaRPr lang="en-GB"/>
          </a:p>
        </p:txBody>
      </p:sp>
    </p:spTree>
    <p:extLst>
      <p:ext uri="{BB962C8B-B14F-4D97-AF65-F5344CB8AC3E}">
        <p14:creationId xmlns:p14="http://schemas.microsoft.com/office/powerpoint/2010/main" val="20524796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9CEEE90-F509-4660-AFFA-A4EC0BB1B951}" type="slidenum">
              <a:rPr lang="it-IT" smtClean="0">
                <a:solidFill>
                  <a:prstClr val="black"/>
                </a:solidFill>
              </a:rPr>
              <a:pPr/>
              <a:t>1</a:t>
            </a:fld>
            <a:endParaRPr lang="it-IT">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10</a:t>
            </a:fld>
            <a:endParaRPr lang="en-GB"/>
          </a:p>
        </p:txBody>
      </p:sp>
    </p:spTree>
    <p:extLst>
      <p:ext uri="{BB962C8B-B14F-4D97-AF65-F5344CB8AC3E}">
        <p14:creationId xmlns:p14="http://schemas.microsoft.com/office/powerpoint/2010/main" val="722378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11</a:t>
            </a:fld>
            <a:endParaRPr lang="en-GB"/>
          </a:p>
        </p:txBody>
      </p:sp>
    </p:spTree>
    <p:extLst>
      <p:ext uri="{BB962C8B-B14F-4D97-AF65-F5344CB8AC3E}">
        <p14:creationId xmlns:p14="http://schemas.microsoft.com/office/powerpoint/2010/main" val="33459109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12</a:t>
            </a:fld>
            <a:endParaRPr lang="en-GB"/>
          </a:p>
        </p:txBody>
      </p:sp>
    </p:spTree>
    <p:extLst>
      <p:ext uri="{BB962C8B-B14F-4D97-AF65-F5344CB8AC3E}">
        <p14:creationId xmlns:p14="http://schemas.microsoft.com/office/powerpoint/2010/main" val="3158058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D48D4A2E-9540-4CD2-AAE8-141584312ADD}" type="slidenum">
              <a:rPr lang="it-IT" smtClean="0"/>
              <a:pPr/>
              <a:t>13</a:t>
            </a:fld>
            <a:endParaRPr 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fontScale="47500" lnSpcReduction="20000"/>
          </a:bodyPr>
          <a:lstStyle/>
          <a:p>
            <a:r>
              <a:rPr lang="it-IT" sz="1200" kern="1200" dirty="0" smtClean="0">
                <a:solidFill>
                  <a:schemeClr val="tx1"/>
                </a:solidFill>
                <a:latin typeface="+mn-lt"/>
                <a:ea typeface="ＭＳ Ｐゴシック" charset="0"/>
                <a:cs typeface="+mn-cs"/>
              </a:rPr>
              <a:t> </a:t>
            </a:r>
          </a:p>
          <a:p>
            <a:pPr lvl="0"/>
            <a:r>
              <a:rPr lang="it-IT" sz="1200" kern="1200" dirty="0" err="1" smtClean="0">
                <a:solidFill>
                  <a:schemeClr val="tx1"/>
                </a:solidFill>
                <a:latin typeface="+mn-lt"/>
                <a:ea typeface="ＭＳ Ｐゴシック" charset="0"/>
                <a:cs typeface="+mn-cs"/>
              </a:rPr>
              <a:t>Competitiveness</a:t>
            </a:r>
            <a:r>
              <a:rPr lang="it-IT" sz="1200" kern="1200" dirty="0" smtClean="0">
                <a:solidFill>
                  <a:schemeClr val="tx1"/>
                </a:solidFill>
                <a:latin typeface="+mn-lt"/>
                <a:ea typeface="ＭＳ Ｐゴシック" charset="0"/>
                <a:cs typeface="+mn-cs"/>
              </a:rPr>
              <a:t> </a:t>
            </a:r>
            <a:r>
              <a:rPr lang="it-IT" sz="1200" kern="1200" dirty="0" err="1" smtClean="0">
                <a:solidFill>
                  <a:schemeClr val="tx1"/>
                </a:solidFill>
                <a:latin typeface="+mn-lt"/>
                <a:ea typeface="ＭＳ Ｐゴシック" charset="0"/>
                <a:cs typeface="+mn-cs"/>
              </a:rPr>
              <a:t>Council</a:t>
            </a:r>
            <a:endParaRPr lang="it-IT" sz="1200" kern="1200" dirty="0" smtClean="0">
              <a:solidFill>
                <a:schemeClr val="tx1"/>
              </a:solidFill>
              <a:latin typeface="+mn-lt"/>
              <a:ea typeface="ＭＳ Ｐゴシック" charset="0"/>
              <a:cs typeface="+mn-cs"/>
            </a:endParaRPr>
          </a:p>
          <a:p>
            <a:r>
              <a:rPr lang="en-US" sz="1200" i="1" kern="1200" dirty="0" smtClean="0">
                <a:solidFill>
                  <a:schemeClr val="tx1"/>
                </a:solidFill>
                <a:latin typeface="+mn-lt"/>
                <a:ea typeface="ＭＳ Ｐゴシック" charset="0"/>
                <a:cs typeface="+mn-cs"/>
              </a:rPr>
              <a:t> </a:t>
            </a:r>
            <a:endParaRPr lang="it-IT" sz="1200" kern="1200" dirty="0" smtClean="0">
              <a:solidFill>
                <a:schemeClr val="tx1"/>
              </a:solidFill>
              <a:latin typeface="+mn-lt"/>
              <a:ea typeface="ＭＳ Ｐゴシック" charset="0"/>
              <a:cs typeface="+mn-cs"/>
            </a:endParaRPr>
          </a:p>
          <a:p>
            <a:r>
              <a:rPr lang="en-US" sz="1200" kern="1200" dirty="0" smtClean="0">
                <a:solidFill>
                  <a:schemeClr val="tx1"/>
                </a:solidFill>
                <a:latin typeface="+mn-lt"/>
                <a:ea typeface="ＭＳ Ｐゴシック" charset="0"/>
                <a:cs typeface="+mn-cs"/>
              </a:rPr>
              <a:t> </a:t>
            </a:r>
            <a:endParaRPr lang="it-IT" sz="1200" kern="1200" dirty="0" smtClean="0">
              <a:solidFill>
                <a:schemeClr val="tx1"/>
              </a:solidFill>
              <a:latin typeface="+mn-lt"/>
              <a:ea typeface="ＭＳ Ｐゴシック" charset="0"/>
              <a:cs typeface="+mn-cs"/>
            </a:endParaRPr>
          </a:p>
          <a:p>
            <a:r>
              <a:rPr lang="en-US" sz="1200" kern="1200" dirty="0" smtClean="0">
                <a:solidFill>
                  <a:schemeClr val="tx1"/>
                </a:solidFill>
                <a:latin typeface="+mn-lt"/>
                <a:ea typeface="ＭＳ Ｐゴシック" charset="0"/>
                <a:cs typeface="+mn-cs"/>
              </a:rPr>
              <a:t> </a:t>
            </a:r>
            <a:endParaRPr lang="it-IT" sz="1200" kern="1200" dirty="0" smtClean="0">
              <a:solidFill>
                <a:schemeClr val="tx1"/>
              </a:solidFill>
              <a:latin typeface="+mn-lt"/>
              <a:ea typeface="ＭＳ Ｐゴシック" charset="0"/>
              <a:cs typeface="+mn-cs"/>
            </a:endParaRPr>
          </a:p>
          <a:p>
            <a:r>
              <a:rPr lang="en-US" sz="1200" kern="1200" dirty="0" smtClean="0">
                <a:solidFill>
                  <a:schemeClr val="tx1"/>
                </a:solidFill>
                <a:latin typeface="+mn-lt"/>
                <a:ea typeface="ＭＳ Ｐゴシック" charset="0"/>
                <a:cs typeface="+mn-cs"/>
              </a:rPr>
              <a:t> </a:t>
            </a:r>
            <a:endParaRPr lang="it-IT" sz="1200" kern="1200" dirty="0" smtClean="0">
              <a:solidFill>
                <a:schemeClr val="tx1"/>
              </a:solidFill>
              <a:latin typeface="+mn-lt"/>
              <a:ea typeface="ＭＳ Ｐゴシック" charset="0"/>
              <a:cs typeface="+mn-cs"/>
            </a:endParaRPr>
          </a:p>
          <a:p>
            <a:endParaRPr lang="it-IT" dirty="0"/>
          </a:p>
        </p:txBody>
      </p:sp>
      <p:sp>
        <p:nvSpPr>
          <p:cNvPr id="4" name="Segnaposto numero diapositiva 3"/>
          <p:cNvSpPr>
            <a:spLocks noGrp="1"/>
          </p:cNvSpPr>
          <p:nvPr>
            <p:ph type="sldNum" sz="quarter" idx="10"/>
          </p:nvPr>
        </p:nvSpPr>
        <p:spPr/>
        <p:txBody>
          <a:bodyPr/>
          <a:lstStyle/>
          <a:p>
            <a:pPr>
              <a:defRPr/>
            </a:pPr>
            <a:fld id="{97CB6CB6-499D-4F4B-B73C-203B0E1F8C8F}" type="slidenum">
              <a:rPr lang="it-IT" smtClean="0"/>
              <a:pPr>
                <a:defRPr/>
              </a:pPr>
              <a:t>14</a:t>
            </a:fld>
            <a:endParaRPr 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15</a:t>
            </a:fld>
            <a:endParaRPr lang="en-GB"/>
          </a:p>
        </p:txBody>
      </p:sp>
    </p:spTree>
    <p:extLst>
      <p:ext uri="{BB962C8B-B14F-4D97-AF65-F5344CB8AC3E}">
        <p14:creationId xmlns:p14="http://schemas.microsoft.com/office/powerpoint/2010/main" val="23804713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pPr>
              <a:defRPr/>
            </a:pPr>
            <a:fld id="{97CB6CB6-499D-4F4B-B73C-203B0E1F8C8F}" type="slidenum">
              <a:rPr lang="it-IT" smtClean="0"/>
              <a:pPr>
                <a:defRPr/>
              </a:pPr>
              <a:t>16</a:t>
            </a:fld>
            <a:endParaRPr 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17</a:t>
            </a:fld>
            <a:endParaRPr lang="en-GB"/>
          </a:p>
        </p:txBody>
      </p:sp>
    </p:spTree>
    <p:extLst>
      <p:ext uri="{BB962C8B-B14F-4D97-AF65-F5344CB8AC3E}">
        <p14:creationId xmlns:p14="http://schemas.microsoft.com/office/powerpoint/2010/main" val="38990140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18</a:t>
            </a:fld>
            <a:endParaRPr lang="en-GB"/>
          </a:p>
        </p:txBody>
      </p:sp>
    </p:spTree>
    <p:extLst>
      <p:ext uri="{BB962C8B-B14F-4D97-AF65-F5344CB8AC3E}">
        <p14:creationId xmlns:p14="http://schemas.microsoft.com/office/powerpoint/2010/main" val="8818115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19</a:t>
            </a:fld>
            <a:endParaRPr lang="en-GB"/>
          </a:p>
        </p:txBody>
      </p:sp>
    </p:spTree>
    <p:extLst>
      <p:ext uri="{BB962C8B-B14F-4D97-AF65-F5344CB8AC3E}">
        <p14:creationId xmlns:p14="http://schemas.microsoft.com/office/powerpoint/2010/main" val="2528687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2</a:t>
            </a:fld>
            <a:endParaRPr lang="en-GB"/>
          </a:p>
        </p:txBody>
      </p:sp>
    </p:spTree>
    <p:extLst>
      <p:ext uri="{BB962C8B-B14F-4D97-AF65-F5344CB8AC3E}">
        <p14:creationId xmlns:p14="http://schemas.microsoft.com/office/powerpoint/2010/main" val="2126011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3</a:t>
            </a:fld>
            <a:endParaRPr lang="en-GB"/>
          </a:p>
        </p:txBody>
      </p:sp>
    </p:spTree>
    <p:extLst>
      <p:ext uri="{BB962C8B-B14F-4D97-AF65-F5344CB8AC3E}">
        <p14:creationId xmlns:p14="http://schemas.microsoft.com/office/powerpoint/2010/main" val="2126011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4</a:t>
            </a:fld>
            <a:endParaRPr lang="en-GB"/>
          </a:p>
        </p:txBody>
      </p:sp>
    </p:spTree>
    <p:extLst>
      <p:ext uri="{BB962C8B-B14F-4D97-AF65-F5344CB8AC3E}">
        <p14:creationId xmlns:p14="http://schemas.microsoft.com/office/powerpoint/2010/main" val="307733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9CEEE90-F509-4660-AFFA-A4EC0BB1B951}" type="slidenum">
              <a:rPr lang="it-IT" smtClean="0"/>
              <a:pPr/>
              <a:t>5</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6</a:t>
            </a:fld>
            <a:endParaRPr lang="en-GB"/>
          </a:p>
        </p:txBody>
      </p:sp>
    </p:spTree>
    <p:extLst>
      <p:ext uri="{BB962C8B-B14F-4D97-AF65-F5344CB8AC3E}">
        <p14:creationId xmlns:p14="http://schemas.microsoft.com/office/powerpoint/2010/main" val="3745027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7</a:t>
            </a:fld>
            <a:endParaRPr lang="en-GB"/>
          </a:p>
        </p:txBody>
      </p:sp>
    </p:spTree>
    <p:extLst>
      <p:ext uri="{BB962C8B-B14F-4D97-AF65-F5344CB8AC3E}">
        <p14:creationId xmlns:p14="http://schemas.microsoft.com/office/powerpoint/2010/main" val="15291570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8</a:t>
            </a:fld>
            <a:endParaRPr lang="en-GB"/>
          </a:p>
        </p:txBody>
      </p:sp>
    </p:spTree>
    <p:extLst>
      <p:ext uri="{BB962C8B-B14F-4D97-AF65-F5344CB8AC3E}">
        <p14:creationId xmlns:p14="http://schemas.microsoft.com/office/powerpoint/2010/main" val="8662850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9</a:t>
            </a:fld>
            <a:endParaRPr lang="en-GB"/>
          </a:p>
        </p:txBody>
      </p:sp>
    </p:spTree>
    <p:extLst>
      <p:ext uri="{BB962C8B-B14F-4D97-AF65-F5344CB8AC3E}">
        <p14:creationId xmlns:p14="http://schemas.microsoft.com/office/powerpoint/2010/main" val="87847279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9.xml"/><Relationship Id="rId7"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slideMaster" Target="../slideMasters/slideMaster1.xml"/><Relationship Id="rId5" Type="http://schemas.openxmlformats.org/officeDocument/2006/relationships/tags" Target="../tags/tag56.xml"/><Relationship Id="rId4" Type="http://schemas.openxmlformats.org/officeDocument/2006/relationships/tags" Target="../tags/tag55.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15.xml"/><Relationship Id="rId7"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Master" Target="../slideMasters/slideMaster1.xml"/><Relationship Id="rId5" Type="http://schemas.openxmlformats.org/officeDocument/2006/relationships/tags" Target="../tags/tag23.xml"/><Relationship Id="rId4"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6.xml"/><Relationship Id="rId7"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7.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slideMaster" Target="../slideMasters/slideMaster1.xml"/><Relationship Id="rId4" Type="http://schemas.openxmlformats.org/officeDocument/2006/relationships/tags" Target="../tags/tag4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5.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48.xml"/><Relationship Id="rId7" Type="http://schemas.openxmlformats.org/officeDocument/2006/relationships/slideMaster" Target="../slideMasters/slideMaster1.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custDataLst>
              <p:tags r:id="rId1"/>
            </p:custDataLst>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custDataLst>
              <p:tags r:id="rId2"/>
            </p:custDataLst>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grpSp>
        <p:nvGrpSpPr>
          <p:cNvPr id="7" name="Gruppo 6"/>
          <p:cNvGrpSpPr/>
          <p:nvPr userDrawn="1">
            <p:custDataLst>
              <p:tags r:id="rId6"/>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8"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7" name="Titolo 1"/>
          <p:cNvSpPr>
            <a:spLocks noGrp="1"/>
          </p:cNvSpPr>
          <p:nvPr>
            <p:ph type="title"/>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custDataLst>
              <p:tags r:id="rId1"/>
            </p:custDataLs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custDataLst>
              <p:tags r:id="rId2"/>
            </p:custDataLst>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dirty="0">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olo_testo_sottotitolo_bullet">
    <p:spTree>
      <p:nvGrpSpPr>
        <p:cNvPr id="1" name=""/>
        <p:cNvGrpSpPr/>
        <p:nvPr/>
      </p:nvGrpSpPr>
      <p:grpSpPr>
        <a:xfrm>
          <a:off x="0" y="0"/>
          <a:ext cx="0" cy="0"/>
          <a:chOff x="0" y="0"/>
          <a:chExt cx="0" cy="0"/>
        </a:xfrm>
      </p:grpSpPr>
      <p:sp>
        <p:nvSpPr>
          <p:cNvPr id="9" name="Segnaposto contenuto 8"/>
          <p:cNvSpPr>
            <a:spLocks noGrp="1"/>
          </p:cNvSpPr>
          <p:nvPr>
            <p:ph sz="quarter" idx="13"/>
          </p:nvPr>
        </p:nvSpPr>
        <p:spPr>
          <a:xfrm>
            <a:off x="3971499" y="491505"/>
            <a:ext cx="4855927" cy="302950"/>
          </a:xfrm>
          <a:prstGeom prst="rect">
            <a:avLst/>
          </a:prstGeom>
        </p:spPr>
        <p:txBody>
          <a:bodyPr/>
          <a:lstStyle>
            <a:lvl1pPr marL="0" indent="0" algn="r">
              <a:buNone/>
              <a:defRPr sz="1100" b="1" i="1">
                <a:latin typeface="Arial" pitchFamily="34" charset="0"/>
                <a:cs typeface="Arial" pitchFamily="34" charset="0"/>
              </a:defRPr>
            </a:lvl1pPr>
          </a:lstStyle>
          <a:p>
            <a:pPr lvl="0"/>
            <a:r>
              <a:rPr lang="it-IT" dirty="0" smtClean="0"/>
              <a:t>Fare clic</a:t>
            </a:r>
            <a:endParaRPr lang="it-IT" dirty="0"/>
          </a:p>
        </p:txBody>
      </p:sp>
      <p:sp>
        <p:nvSpPr>
          <p:cNvPr id="7" name="Segnaposto contenuto 6"/>
          <p:cNvSpPr>
            <a:spLocks noGrp="1"/>
          </p:cNvSpPr>
          <p:nvPr>
            <p:ph sz="quarter" idx="12"/>
          </p:nvPr>
        </p:nvSpPr>
        <p:spPr>
          <a:xfrm>
            <a:off x="3971499" y="265730"/>
            <a:ext cx="4855927" cy="257175"/>
          </a:xfrm>
          <a:prstGeom prst="rect">
            <a:avLst/>
          </a:prstGeom>
        </p:spPr>
        <p:txBody>
          <a:bodyPr/>
          <a:lstStyle>
            <a:lvl1pPr marL="0" indent="0" algn="r">
              <a:buNone/>
              <a:defRPr sz="1100" b="1" cap="all" baseline="0">
                <a:solidFill>
                  <a:srgbClr val="E32119"/>
                </a:solidFill>
                <a:latin typeface="Arial" pitchFamily="34" charset="0"/>
                <a:cs typeface="Arial" pitchFamily="34" charset="0"/>
              </a:defRPr>
            </a:lvl1pPr>
          </a:lstStyle>
          <a:p>
            <a:pPr lvl="0"/>
            <a:r>
              <a:rPr lang="it-IT" dirty="0" smtClean="0"/>
              <a:t>Fare clic</a:t>
            </a:r>
            <a:endParaRPr lang="it-IT" dirty="0"/>
          </a:p>
        </p:txBody>
      </p:sp>
      <p:sp>
        <p:nvSpPr>
          <p:cNvPr id="3" name="Segnaposto testo 2"/>
          <p:cNvSpPr>
            <a:spLocks noGrp="1"/>
          </p:cNvSpPr>
          <p:nvPr>
            <p:ph type="body" sz="quarter" idx="10"/>
          </p:nvPr>
        </p:nvSpPr>
        <p:spPr>
          <a:xfrm>
            <a:off x="1350000" y="1033200"/>
            <a:ext cx="7395538" cy="314206"/>
          </a:xfrm>
          <a:prstGeom prst="rect">
            <a:avLst/>
          </a:prstGeom>
        </p:spPr>
        <p:txBody>
          <a:bodyPr/>
          <a:lstStyle>
            <a:lvl1pPr marL="0" indent="0">
              <a:buFontTx/>
              <a:buNone/>
              <a:defRPr lang="it-IT" sz="1800" b="1" kern="1200" cap="all" baseline="0" dirty="0" smtClean="0">
                <a:solidFill>
                  <a:schemeClr val="tx1">
                    <a:lumMod val="85000"/>
                    <a:lumOff val="15000"/>
                  </a:schemeClr>
                </a:solidFill>
                <a:latin typeface="Arial"/>
                <a:ea typeface="+mn-ea"/>
                <a:cs typeface="Arial"/>
              </a:defRPr>
            </a:lvl1pPr>
            <a:lvl2pPr marL="457200" indent="0">
              <a:buFontTx/>
              <a:buNone/>
              <a:defRPr lang="it-IT" b="1" kern="1200" dirty="0" smtClean="0">
                <a:solidFill>
                  <a:schemeClr val="tx1">
                    <a:lumMod val="85000"/>
                    <a:lumOff val="15000"/>
                  </a:schemeClr>
                </a:solidFill>
                <a:latin typeface="Arial"/>
                <a:ea typeface="+mn-ea"/>
                <a:cs typeface="Arial"/>
              </a:defRPr>
            </a:lvl2pPr>
            <a:lvl3pPr marL="914400" indent="0">
              <a:buFontTx/>
              <a:buNone/>
              <a:defRPr lang="it-IT" b="1" kern="1200" dirty="0" smtClean="0">
                <a:solidFill>
                  <a:schemeClr val="tx1">
                    <a:lumMod val="85000"/>
                    <a:lumOff val="15000"/>
                  </a:schemeClr>
                </a:solidFill>
                <a:latin typeface="Arial"/>
                <a:ea typeface="+mn-ea"/>
                <a:cs typeface="Arial"/>
              </a:defRPr>
            </a:lvl3pPr>
            <a:lvl4pPr marL="1371600" indent="0">
              <a:buFontTx/>
              <a:buNone/>
              <a:defRPr lang="it-IT" b="1" kern="1200" dirty="0" smtClean="0">
                <a:solidFill>
                  <a:schemeClr val="tx1">
                    <a:lumMod val="85000"/>
                    <a:lumOff val="15000"/>
                  </a:schemeClr>
                </a:solidFill>
                <a:latin typeface="Arial"/>
                <a:ea typeface="+mn-ea"/>
                <a:cs typeface="Arial"/>
              </a:defRPr>
            </a:lvl4pPr>
            <a:lvl5pPr marL="1828800" indent="0">
              <a:buFontTx/>
              <a:buNone/>
              <a:defRPr lang="it-IT" b="1" kern="1200" dirty="0">
                <a:solidFill>
                  <a:schemeClr val="tx1">
                    <a:lumMod val="85000"/>
                    <a:lumOff val="15000"/>
                  </a:schemeClr>
                </a:solidFill>
                <a:latin typeface="Arial"/>
                <a:ea typeface="+mn-ea"/>
                <a:cs typeface="Arial"/>
              </a:defRPr>
            </a:lvl5pPr>
          </a:lstStyle>
          <a:p>
            <a:pPr lvl="0"/>
            <a:r>
              <a:rPr lang="it-IT" dirty="0" smtClean="0"/>
              <a:t>Fare clic per modificare stili del testo dello schema</a:t>
            </a:r>
          </a:p>
        </p:txBody>
      </p:sp>
      <p:sp>
        <p:nvSpPr>
          <p:cNvPr id="5" name="Segnaposto contenuto 4"/>
          <p:cNvSpPr>
            <a:spLocks noGrp="1"/>
          </p:cNvSpPr>
          <p:nvPr>
            <p:ph sz="quarter" idx="11"/>
          </p:nvPr>
        </p:nvSpPr>
        <p:spPr>
          <a:xfrm>
            <a:off x="1349375" y="1609725"/>
            <a:ext cx="7396163" cy="4244975"/>
          </a:xfrm>
          <a:prstGeom prst="rect">
            <a:avLst/>
          </a:prstGeom>
        </p:spPr>
        <p:txBody>
          <a:bodyPr/>
          <a:lstStyle>
            <a:lvl1pPr marL="0" indent="0">
              <a:buNone/>
              <a:defRPr lang="it-IT" sz="1600" b="1" kern="0" dirty="0" smtClean="0">
                <a:solidFill>
                  <a:srgbClr val="E32119"/>
                </a:solidFill>
                <a:latin typeface="Arial"/>
                <a:ea typeface="+mn-ea"/>
                <a:cs typeface="Arial"/>
              </a:defRPr>
            </a:lvl1pPr>
            <a:lvl2pPr marL="342900" indent="-342900" algn="just" defTabSz="938213" rtl="0" eaLnBrk="0" fontAlgn="base" hangingPunct="0">
              <a:spcBef>
                <a:spcPct val="50000"/>
              </a:spcBef>
              <a:spcAft>
                <a:spcPct val="0"/>
              </a:spcAft>
              <a:buFontTx/>
              <a:buBlip>
                <a:blip r:embed="rId2"/>
              </a:buBlip>
              <a:defRPr lang="it-IT" sz="1600" kern="0" dirty="0" smtClean="0">
                <a:solidFill>
                  <a:schemeClr val="tx1">
                    <a:lumMod val="65000"/>
                    <a:lumOff val="35000"/>
                  </a:schemeClr>
                </a:solidFill>
                <a:latin typeface="Arial"/>
                <a:ea typeface="+mn-ea"/>
                <a:cs typeface="Arial"/>
              </a:defRPr>
            </a:lvl2pPr>
            <a:lvl3pPr marL="725488" indent="-342900" algn="just" defTabSz="938213" rtl="0" eaLnBrk="0" fontAlgn="base" hangingPunct="0">
              <a:spcBef>
                <a:spcPct val="50000"/>
              </a:spcBef>
              <a:spcAft>
                <a:spcPct val="0"/>
              </a:spcAft>
              <a:buFontTx/>
              <a:buBlip>
                <a:blip r:embed="rId2"/>
              </a:buBlip>
              <a:defRPr lang="it-IT" sz="1600" kern="0" dirty="0">
                <a:solidFill>
                  <a:schemeClr val="tx1">
                    <a:lumMod val="65000"/>
                    <a:lumOff val="35000"/>
                  </a:schemeClr>
                </a:solidFill>
                <a:latin typeface="Arial"/>
                <a:ea typeface="+mn-ea"/>
                <a:cs typeface="Arial"/>
              </a:defRPr>
            </a:lvl3pPr>
          </a:lstStyle>
          <a:p>
            <a:pPr lvl="0"/>
            <a:r>
              <a:rPr lang="it-IT" dirty="0" smtClean="0"/>
              <a:t>Fare clic per modificare stili del testo dello schema</a:t>
            </a:r>
          </a:p>
          <a:p>
            <a:pPr lvl="1"/>
            <a:r>
              <a:rPr lang="it-IT" dirty="0" smtClean="0"/>
              <a:t>Secondo livello</a:t>
            </a:r>
          </a:p>
          <a:p>
            <a:pPr lvl="2"/>
            <a:r>
              <a:rPr lang="it-IT" dirty="0" smtClean="0"/>
              <a:t>Terzo livello</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6629400" cy="990600"/>
          </a:xfrm>
          <a:prstGeom prst="rect">
            <a:avLst/>
          </a:prstGeom>
        </p:spPr>
        <p:txBody>
          <a:bodyPr/>
          <a:lstStyle/>
          <a:p>
            <a:r>
              <a:rPr lang="en-US" dirty="0" smtClean="0"/>
              <a:t>Click to edit Master title style</a:t>
            </a:r>
            <a:endParaRPr lang="en-GB" dirty="0"/>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
        <p:nvSpPr>
          <p:cNvPr id="3" name="Segnaposto contenuto 2"/>
          <p:cNvSpPr>
            <a:spLocks noGrp="1"/>
          </p:cNvSpPr>
          <p:nvPr>
            <p:ph idx="1"/>
            <p:custDataLst>
              <p:tags r:id="rId2"/>
            </p:custDataLst>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custDataLst>
              <p:tags r:id="rId3"/>
            </p:custDataLst>
          </p:nvPr>
        </p:nvSpPr>
        <p:spPr>
          <a:xfrm>
            <a:off x="179802" y="6356350"/>
            <a:ext cx="2133600" cy="365125"/>
          </a:xfrm>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a:xfrm>
            <a:off x="6851146" y="6356350"/>
            <a:ext cx="2133600" cy="365125"/>
          </a:xfrm>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grpSp>
        <p:nvGrpSpPr>
          <p:cNvPr id="7" name="Gruppo 6"/>
          <p:cNvGrpSpPr/>
          <p:nvPr userDrawn="1">
            <p:custDataLst>
              <p:tags r:id="rId6"/>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8"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custDataLst>
              <p:tags r:id="rId2"/>
            </p:custDataLst>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custDataLst>
              <p:tags r:id="rId1"/>
            </p:custDataLst>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custDataLst>
              <p:tags r:id="rId2"/>
            </p:custDataLst>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6" name="Segnaposto piè di pagina 5"/>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8" name="Titolo 1"/>
          <p:cNvSpPr>
            <a:spLocks noGrp="1"/>
          </p:cNvSpPr>
          <p:nvPr>
            <p:ph type="title"/>
            <p:custDataLst>
              <p:tags r:id="rId6"/>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custDataLst>
              <p:tags r:id="rId1"/>
            </p:custDataLst>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custDataLst>
              <p:tags r:id="rId2"/>
            </p:custDataLst>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custDataLst>
              <p:tags r:id="rId3"/>
            </p:custDataLst>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custDataLst>
              <p:tags r:id="rId4"/>
            </p:custDataLst>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custDataLst>
              <p:tags r:id="rId5"/>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8" name="Segnaposto piè di pagina 7"/>
          <p:cNvSpPr>
            <a:spLocks noGrp="1"/>
          </p:cNvSpPr>
          <p:nvPr>
            <p:ph type="ftr" sz="quarter" idx="11"/>
            <p:custDataLst>
              <p:tags r:id="rId6"/>
            </p:custDataLst>
          </p:nvPr>
        </p:nvSpPr>
        <p:spPr/>
        <p:txBody>
          <a:bodyPr/>
          <a:lstStyle/>
          <a:p>
            <a:endParaRPr lang="it-IT">
              <a:solidFill>
                <a:prstClr val="black">
                  <a:tint val="75000"/>
                </a:prstClr>
              </a:solidFill>
            </a:endParaRPr>
          </a:p>
        </p:txBody>
      </p:sp>
      <p:sp>
        <p:nvSpPr>
          <p:cNvPr id="9" name="Segnaposto numero diapositiva 8"/>
          <p:cNvSpPr>
            <a:spLocks noGrp="1"/>
          </p:cNvSpPr>
          <p:nvPr>
            <p:ph type="sldNum" sz="quarter" idx="12"/>
            <p:custDataLst>
              <p:tags r:id="rId7"/>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10" name="Titolo 1"/>
          <p:cNvSpPr>
            <a:spLocks noGrp="1"/>
          </p:cNvSpPr>
          <p:nvPr>
            <p:ph type="title"/>
            <p:custDataLst>
              <p:tags r:id="rId8"/>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custDataLst>
              <p:tags r:id="rId1"/>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4" name="Segnaposto piè di pagina 3"/>
          <p:cNvSpPr>
            <a:spLocks noGrp="1"/>
          </p:cNvSpPr>
          <p:nvPr>
            <p:ph type="ftr" sz="quarter" idx="11"/>
            <p:custDataLst>
              <p:tags r:id="rId2"/>
            </p:custDataLst>
          </p:nvPr>
        </p:nvSpPr>
        <p:spPr/>
        <p:txBody>
          <a:bodyPr/>
          <a:lstStyle/>
          <a:p>
            <a:endParaRPr lang="it-IT">
              <a:solidFill>
                <a:prstClr val="black">
                  <a:tint val="75000"/>
                </a:prstClr>
              </a:solidFill>
            </a:endParaRPr>
          </a:p>
        </p:txBody>
      </p:sp>
      <p:sp>
        <p:nvSpPr>
          <p:cNvPr id="5" name="Segnaposto numero diapositiva 4"/>
          <p:cNvSpPr>
            <a:spLocks noGrp="1"/>
          </p:cNvSpPr>
          <p:nvPr>
            <p:ph type="sldNum" sz="quarter" idx="12"/>
            <p:custDataLst>
              <p:tags r:id="rId3"/>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7" name="Titolo 1"/>
          <p:cNvSpPr>
            <a:spLocks noGrp="1"/>
          </p:cNvSpPr>
          <p:nvPr>
            <p:ph type="title"/>
            <p:custDataLst>
              <p:tags r:id="rId4"/>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custDataLst>
              <p:tags r:id="rId1"/>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3" name="Segnaposto piè di pagina 2"/>
          <p:cNvSpPr>
            <a:spLocks noGrp="1"/>
          </p:cNvSpPr>
          <p:nvPr>
            <p:ph type="ftr" sz="quarter" idx="11"/>
            <p:custDataLst>
              <p:tags r:id="rId2"/>
            </p:custDataLst>
          </p:nvPr>
        </p:nvSpPr>
        <p:spPr/>
        <p:txBody>
          <a:bodyPr/>
          <a:lstStyle/>
          <a:p>
            <a:endParaRPr lang="it-IT">
              <a:solidFill>
                <a:prstClr val="black">
                  <a:tint val="75000"/>
                </a:prstClr>
              </a:solidFill>
            </a:endParaRPr>
          </a:p>
        </p:txBody>
      </p:sp>
      <p:sp>
        <p:nvSpPr>
          <p:cNvPr id="4" name="Segnaposto numero diapositiva 3"/>
          <p:cNvSpPr>
            <a:spLocks noGrp="1"/>
          </p:cNvSpPr>
          <p:nvPr>
            <p:ph type="sldNum" sz="quarter" idx="12"/>
            <p:custDataLst>
              <p:tags r:id="rId3"/>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grpSp>
        <p:nvGrpSpPr>
          <p:cNvPr id="2" name="Gruppo 11"/>
          <p:cNvGrpSpPr/>
          <p:nvPr userDrawn="1">
            <p:custDataLst>
              <p:tags r:id="rId1"/>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3"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custDataLst>
              <p:tags r:id="rId2"/>
            </p:custDataLst>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custDataLst>
              <p:tags r:id="rId3"/>
            </p:custDataLst>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custDataLst>
              <p:tags r:id="rId4"/>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6" name="Segnaposto piè di pagina 5"/>
          <p:cNvSpPr>
            <a:spLocks noGrp="1"/>
          </p:cNvSpPr>
          <p:nvPr>
            <p:ph type="ftr" sz="quarter" idx="11"/>
            <p:custDataLst>
              <p:tags r:id="rId5"/>
            </p:custDataLst>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custDataLst>
              <p:tags r:id="rId6"/>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1.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custDataLst>
              <p:tags r:id="rId15"/>
            </p:custDataLst>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custDataLst>
              <p:tags r:id="rId16"/>
            </p:custDataLst>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custDataLst>
              <p:tags r:id="rId17"/>
            </p:custDataLst>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D6D509B5-D507-479E-B2E3-156B68F9CAC9}" type="datetimeFigureOut">
              <a:rPr lang="it-IT" smtClean="0">
                <a:solidFill>
                  <a:prstClr val="black">
                    <a:tint val="75000"/>
                  </a:prstClr>
                </a:solidFill>
                <a:latin typeface="Calibri"/>
              </a:rPr>
              <a:pPr fontAlgn="auto">
                <a:spcBef>
                  <a:spcPts val="0"/>
                </a:spcBef>
                <a:spcAft>
                  <a:spcPts val="0"/>
                </a:spcAft>
              </a:pPr>
              <a:t>11/02/2013</a:t>
            </a:fld>
            <a:endParaRPr lang="it-IT">
              <a:solidFill>
                <a:prstClr val="black">
                  <a:tint val="75000"/>
                </a:prstClr>
              </a:solidFill>
              <a:latin typeface="Calibri"/>
            </a:endParaRPr>
          </a:p>
        </p:txBody>
      </p:sp>
      <p:sp>
        <p:nvSpPr>
          <p:cNvPr id="5" name="Segnaposto piè di pagina 4"/>
          <p:cNvSpPr>
            <a:spLocks noGrp="1"/>
          </p:cNvSpPr>
          <p:nvPr>
            <p:ph type="ftr" sz="quarter" idx="3"/>
            <p:custDataLst>
              <p:tags r:id="rId18"/>
            </p:custDataLst>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it-IT">
              <a:solidFill>
                <a:prstClr val="black">
                  <a:tint val="75000"/>
                </a:prstClr>
              </a:solidFill>
              <a:latin typeface="Calibri"/>
            </a:endParaRPr>
          </a:p>
        </p:txBody>
      </p:sp>
      <p:sp>
        <p:nvSpPr>
          <p:cNvPr id="6" name="Segnaposto numero diapositiva 5"/>
          <p:cNvSpPr>
            <a:spLocks noGrp="1"/>
          </p:cNvSpPr>
          <p:nvPr>
            <p:ph type="sldNum" sz="quarter" idx="4"/>
            <p:custDataLst>
              <p:tags r:id="rId19"/>
            </p:custDataLst>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A3AE70B2-120C-4388-BE3C-A1A7BFA7FFA4}" type="slidenum">
              <a:rPr lang="it-IT" smtClean="0">
                <a:solidFill>
                  <a:prstClr val="black">
                    <a:tint val="75000"/>
                  </a:prstClr>
                </a:solidFill>
                <a:latin typeface="Calibri"/>
              </a:rPr>
              <a:pPr fontAlgn="auto">
                <a:spcBef>
                  <a:spcPts val="0"/>
                </a:spcBef>
                <a:spcAft>
                  <a:spcPts val="0"/>
                </a:spcAft>
              </a:pPr>
              <a:t>‹N›</a:t>
            </a:fld>
            <a:endParaRPr lang="it-IT">
              <a:solidFill>
                <a:prstClr val="black">
                  <a:tint val="75000"/>
                </a:prstClr>
              </a:solidFill>
              <a:latin typeface="Calibri"/>
            </a:endParaRPr>
          </a:p>
        </p:txBody>
      </p:sp>
      <p:grpSp>
        <p:nvGrpSpPr>
          <p:cNvPr id="7" name="Gruppo 6"/>
          <p:cNvGrpSpPr/>
          <p:nvPr userDrawn="1">
            <p:custDataLst>
              <p:tags r:id="rId20"/>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21"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c.europa.eu/research/innovation-union/index_en.cf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chart" Target="../charts/chart3.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ctrTitle"/>
          </p:nvPr>
        </p:nvSpPr>
        <p:spPr>
          <a:xfrm>
            <a:off x="2385443" y="2573050"/>
            <a:ext cx="4373121" cy="584775"/>
          </a:xfrm>
          <a:prstGeom prst="rect">
            <a:avLst/>
          </a:prstGeom>
        </p:spPr>
        <p:txBody>
          <a:bodyPr wrap="none">
            <a:spAutoFit/>
          </a:bodyPr>
          <a:lstStyle/>
          <a:p>
            <a:r>
              <a:rPr lang="en-US" sz="3200" b="1" dirty="0" smtClean="0">
                <a:solidFill>
                  <a:srgbClr val="FF0000"/>
                </a:solidFill>
              </a:rPr>
              <a:t>Position paper on H2020</a:t>
            </a:r>
            <a:endParaRPr lang="it-IT" sz="3200" dirty="0">
              <a:solidFill>
                <a:srgbClr val="FF0000"/>
              </a:solidFill>
            </a:endParaRPr>
          </a:p>
        </p:txBody>
      </p:sp>
      <p:sp>
        <p:nvSpPr>
          <p:cNvPr id="4" name="Sottotitolo 3"/>
          <p:cNvSpPr>
            <a:spLocks noGrp="1"/>
          </p:cNvSpPr>
          <p:nvPr>
            <p:ph type="subTitle" idx="1"/>
          </p:nvPr>
        </p:nvSpPr>
        <p:spPr/>
        <p:txBody>
          <a:bodyPr>
            <a:normAutofit fontScale="92500" lnSpcReduction="20000"/>
          </a:bodyPr>
          <a:lstStyle/>
          <a:p>
            <a:r>
              <a:rPr lang="it-IT" dirty="0" smtClean="0"/>
              <a:t>SERIT – Security </a:t>
            </a:r>
            <a:r>
              <a:rPr lang="it-IT" dirty="0" err="1" smtClean="0"/>
              <a:t>Research</a:t>
            </a:r>
            <a:r>
              <a:rPr lang="it-IT" dirty="0" smtClean="0"/>
              <a:t> in Italy</a:t>
            </a:r>
          </a:p>
          <a:p>
            <a:endParaRPr lang="it-IT" sz="2400" b="1" dirty="0" smtClean="0"/>
          </a:p>
          <a:p>
            <a:r>
              <a:rPr lang="it-IT" sz="2400" b="1" dirty="0" smtClean="0"/>
              <a:t>Cristina Leone</a:t>
            </a:r>
            <a:r>
              <a:rPr lang="it-IT" sz="2400" b="1" dirty="0"/>
              <a:t> </a:t>
            </a:r>
            <a:r>
              <a:rPr lang="it-IT" sz="2400" b="1" dirty="0" smtClean="0"/>
              <a:t>and Fabio </a:t>
            </a:r>
            <a:r>
              <a:rPr lang="it-IT" sz="2400" b="1" dirty="0" smtClean="0"/>
              <a:t>Martinelli</a:t>
            </a:r>
          </a:p>
          <a:p>
            <a:endParaRPr lang="en-US" sz="2400" b="1" dirty="0"/>
          </a:p>
          <a:p>
            <a:r>
              <a:rPr lang="en-US" sz="1900" b="1" dirty="0" smtClean="0"/>
              <a:t>www.piattaformaserit.it</a:t>
            </a:r>
            <a:endParaRPr lang="it-IT" sz="1900" b="1" dirty="0"/>
          </a:p>
        </p:txBody>
      </p:sp>
      <p:sp>
        <p:nvSpPr>
          <p:cNvPr id="5" name="CasellaDiTesto 4"/>
          <p:cNvSpPr txBox="1"/>
          <p:nvPr/>
        </p:nvSpPr>
        <p:spPr>
          <a:xfrm>
            <a:off x="179512" y="6309320"/>
            <a:ext cx="4752528" cy="369332"/>
          </a:xfrm>
          <a:prstGeom prst="rect">
            <a:avLst/>
          </a:prstGeom>
          <a:noFill/>
        </p:spPr>
        <p:txBody>
          <a:bodyPr wrap="square" rtlCol="0">
            <a:spAutoFit/>
          </a:bodyPr>
          <a:lstStyle/>
          <a:p>
            <a:r>
              <a:rPr lang="it-IT" dirty="0" err="1" smtClean="0"/>
              <a:t>Feb</a:t>
            </a:r>
            <a:r>
              <a:rPr lang="it-IT" dirty="0" smtClean="0"/>
              <a:t>., 12th 2013 – Rome, CNR</a:t>
            </a:r>
            <a:endParaRPr lang="it-I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4"/>
          <p:cNvSpPr>
            <a:spLocks noChangeArrowheads="1"/>
          </p:cNvSpPr>
          <p:nvPr/>
        </p:nvSpPr>
        <p:spPr bwMode="auto">
          <a:xfrm>
            <a:off x="2123728" y="692696"/>
            <a:ext cx="6456362" cy="590550"/>
          </a:xfrm>
          <a:prstGeom prst="rect">
            <a:avLst/>
          </a:prstGeom>
          <a:noFill/>
          <a:ln w="9525">
            <a:noFill/>
            <a:miter lim="800000"/>
            <a:headEnd/>
            <a:tailEnd/>
          </a:ln>
          <a:effectLst/>
        </p:spPr>
        <p:txBody>
          <a:bodyPr lIns="0" tIns="0" rIns="0" bIns="0"/>
          <a:lstStyle/>
          <a:p>
            <a:pPr algn="ctr"/>
            <a:r>
              <a:rPr lang="en-US" sz="2800" b="1" dirty="0" smtClean="0">
                <a:solidFill>
                  <a:srgbClr val="FF0000"/>
                </a:solidFill>
                <a:latin typeface="+mj-lt"/>
              </a:rPr>
              <a:t>SERIT </a:t>
            </a:r>
            <a:r>
              <a:rPr lang="en-US" sz="2800" b="1" dirty="0">
                <a:solidFill>
                  <a:srgbClr val="FF0000"/>
                </a:solidFill>
                <a:latin typeface="+mj-lt"/>
              </a:rPr>
              <a:t>Roadmap – the </a:t>
            </a:r>
            <a:r>
              <a:rPr lang="en-US" sz="2800" b="1" dirty="0" smtClean="0">
                <a:solidFill>
                  <a:srgbClr val="FF0000"/>
                </a:solidFill>
                <a:latin typeface="+mj-lt"/>
              </a:rPr>
              <a:t>concept </a:t>
            </a:r>
            <a:r>
              <a:rPr lang="en-US" sz="2800" b="1" dirty="0" err="1" smtClean="0">
                <a:solidFill>
                  <a:srgbClr val="FF0000"/>
                </a:solidFill>
                <a:latin typeface="+mj-lt"/>
              </a:rPr>
              <a:t>vs</a:t>
            </a:r>
            <a:r>
              <a:rPr lang="en-US" sz="2800" b="1" dirty="0" smtClean="0">
                <a:solidFill>
                  <a:srgbClr val="FF0000"/>
                </a:solidFill>
                <a:latin typeface="+mj-lt"/>
              </a:rPr>
              <a:t> H2020</a:t>
            </a:r>
            <a:endParaRPr lang="en-US" sz="2800" b="1" dirty="0">
              <a:solidFill>
                <a:srgbClr val="FF0000"/>
              </a:solidFill>
              <a:latin typeface="+mj-lt"/>
            </a:endParaRPr>
          </a:p>
        </p:txBody>
      </p:sp>
      <p:sp>
        <p:nvSpPr>
          <p:cNvPr id="48133" name="Rectangle 5"/>
          <p:cNvSpPr>
            <a:spLocks noChangeArrowheads="1"/>
          </p:cNvSpPr>
          <p:nvPr/>
        </p:nvSpPr>
        <p:spPr bwMode="auto">
          <a:xfrm>
            <a:off x="323528" y="1600548"/>
            <a:ext cx="1187772" cy="1008062"/>
          </a:xfrm>
          <a:prstGeom prst="rect">
            <a:avLst/>
          </a:prstGeom>
          <a:solidFill>
            <a:schemeClr val="accent1"/>
          </a:solidFill>
          <a:ln w="9525">
            <a:solidFill>
              <a:schemeClr val="tx1"/>
            </a:solidFill>
            <a:miter lim="800000"/>
            <a:headEnd/>
            <a:tailEnd/>
          </a:ln>
          <a:effectLst/>
        </p:spPr>
        <p:txBody>
          <a:bodyPr wrap="square" lIns="91407" tIns="45705" rIns="91407" bIns="45705" anchor="ctr"/>
          <a:lstStyle/>
          <a:p>
            <a:pPr algn="ctr" defTabSz="913727">
              <a:spcBef>
                <a:spcPct val="50000"/>
              </a:spcBef>
            </a:pPr>
            <a:r>
              <a:rPr lang="it-IT" sz="1050" b="1" dirty="0" err="1" smtClean="0">
                <a:solidFill>
                  <a:schemeClr val="bg1"/>
                </a:solidFill>
                <a:latin typeface="Arial" pitchFamily="34" charset="0"/>
                <a:cs typeface="Arial" pitchFamily="34" charset="0"/>
              </a:rPr>
              <a:t>Fighting</a:t>
            </a:r>
            <a:r>
              <a:rPr lang="it-IT" sz="1050" b="1" dirty="0" smtClean="0">
                <a:solidFill>
                  <a:schemeClr val="bg1"/>
                </a:solidFill>
                <a:latin typeface="Arial" pitchFamily="34" charset="0"/>
                <a:cs typeface="Arial" pitchFamily="34" charset="0"/>
              </a:rPr>
              <a:t> crime and </a:t>
            </a:r>
            <a:r>
              <a:rPr lang="it-IT" sz="1050" b="1" dirty="0" err="1" smtClean="0">
                <a:solidFill>
                  <a:schemeClr val="bg1"/>
                </a:solidFill>
                <a:latin typeface="Arial" pitchFamily="34" charset="0"/>
                <a:cs typeface="Arial" pitchFamily="34" charset="0"/>
              </a:rPr>
              <a:t>terrorism</a:t>
            </a:r>
            <a:endParaRPr lang="it-IT" sz="1050" b="1" dirty="0" smtClean="0">
              <a:solidFill>
                <a:schemeClr val="bg1"/>
              </a:solidFill>
              <a:latin typeface="Arial" pitchFamily="34" charset="0"/>
              <a:cs typeface="Arial" pitchFamily="34" charset="0"/>
            </a:endParaRPr>
          </a:p>
        </p:txBody>
      </p:sp>
      <p:sp>
        <p:nvSpPr>
          <p:cNvPr id="48134" name="Rectangle 6"/>
          <p:cNvSpPr>
            <a:spLocks noChangeArrowheads="1"/>
          </p:cNvSpPr>
          <p:nvPr/>
        </p:nvSpPr>
        <p:spPr bwMode="auto">
          <a:xfrm>
            <a:off x="323528" y="2608610"/>
            <a:ext cx="1187772" cy="1008063"/>
          </a:xfrm>
          <a:prstGeom prst="rect">
            <a:avLst/>
          </a:prstGeom>
          <a:solidFill>
            <a:srgbClr val="EAEAEA"/>
          </a:solidFill>
          <a:ln w="9525">
            <a:solidFill>
              <a:schemeClr val="tx1"/>
            </a:solidFill>
            <a:miter lim="800000"/>
            <a:headEnd/>
            <a:tailEnd/>
          </a:ln>
          <a:effectLst/>
        </p:spPr>
        <p:txBody>
          <a:bodyPr wrap="square" lIns="91407" tIns="45705" rIns="91407" bIns="45705" anchor="ctr"/>
          <a:lstStyle/>
          <a:p>
            <a:pPr algn="ctr"/>
            <a:r>
              <a:rPr lang="it-IT" sz="1050" b="1" dirty="0" err="1" smtClean="0">
                <a:latin typeface="Arial" pitchFamily="34" charset="0"/>
                <a:cs typeface="Arial" pitchFamily="34" charset="0"/>
              </a:rPr>
              <a:t>Border</a:t>
            </a:r>
            <a:r>
              <a:rPr lang="it-IT" sz="1050" b="1" dirty="0" smtClean="0">
                <a:latin typeface="Arial" pitchFamily="34" charset="0"/>
                <a:cs typeface="Arial" pitchFamily="34" charset="0"/>
              </a:rPr>
              <a:t> security</a:t>
            </a:r>
          </a:p>
        </p:txBody>
      </p:sp>
      <p:sp>
        <p:nvSpPr>
          <p:cNvPr id="48135" name="Rectangle 7"/>
          <p:cNvSpPr>
            <a:spLocks noChangeArrowheads="1"/>
          </p:cNvSpPr>
          <p:nvPr/>
        </p:nvSpPr>
        <p:spPr bwMode="auto">
          <a:xfrm>
            <a:off x="323528" y="3616673"/>
            <a:ext cx="1187772" cy="820439"/>
          </a:xfrm>
          <a:prstGeom prst="rect">
            <a:avLst/>
          </a:prstGeom>
          <a:solidFill>
            <a:srgbClr val="EAEAEA"/>
          </a:solidFill>
          <a:ln w="9525">
            <a:solidFill>
              <a:schemeClr val="tx1"/>
            </a:solidFill>
            <a:miter lim="800000"/>
            <a:headEnd/>
            <a:tailEnd/>
          </a:ln>
          <a:effectLst/>
        </p:spPr>
        <p:txBody>
          <a:bodyPr wrap="square" lIns="91407" tIns="45705" rIns="91407" bIns="45705" anchor="ctr"/>
          <a:lstStyle/>
          <a:p>
            <a:pPr algn="ctr" defTabSz="913727">
              <a:spcBef>
                <a:spcPts val="0"/>
              </a:spcBef>
            </a:pPr>
            <a:r>
              <a:rPr lang="en-GB" sz="1050" b="1" dirty="0" smtClean="0">
                <a:latin typeface="Arial" pitchFamily="34" charset="0"/>
                <a:cs typeface="Arial" pitchFamily="34" charset="0"/>
              </a:rPr>
              <a:t>Cyber security</a:t>
            </a:r>
            <a:endParaRPr lang="en-US" sz="1050" b="1" dirty="0" smtClean="0">
              <a:latin typeface="Arial" pitchFamily="34" charset="0"/>
              <a:cs typeface="Arial" pitchFamily="34" charset="0"/>
            </a:endParaRPr>
          </a:p>
        </p:txBody>
      </p:sp>
      <p:sp>
        <p:nvSpPr>
          <p:cNvPr id="48136" name="Rectangle 8"/>
          <p:cNvSpPr>
            <a:spLocks noChangeArrowheads="1"/>
          </p:cNvSpPr>
          <p:nvPr/>
        </p:nvSpPr>
        <p:spPr bwMode="auto">
          <a:xfrm>
            <a:off x="323528" y="4437113"/>
            <a:ext cx="1187772" cy="1124248"/>
          </a:xfrm>
          <a:prstGeom prst="rect">
            <a:avLst/>
          </a:prstGeom>
          <a:solidFill>
            <a:srgbClr val="EAEAEA"/>
          </a:solidFill>
          <a:ln w="9525">
            <a:solidFill>
              <a:schemeClr val="tx1"/>
            </a:solidFill>
            <a:miter lim="800000"/>
            <a:headEnd/>
            <a:tailEnd/>
          </a:ln>
          <a:effectLst/>
        </p:spPr>
        <p:txBody>
          <a:bodyPr wrap="square" lIns="91407" tIns="45705" rIns="91407" bIns="45705" anchor="ctr"/>
          <a:lstStyle/>
          <a:p>
            <a:pPr algn="ctr" defTabSz="913727">
              <a:spcBef>
                <a:spcPts val="0"/>
              </a:spcBef>
            </a:pPr>
            <a:r>
              <a:rPr lang="en-US" sz="1050" b="1" dirty="0" smtClean="0">
                <a:latin typeface="Arial" pitchFamily="34" charset="0"/>
                <a:cs typeface="Arial" pitchFamily="34" charset="0"/>
              </a:rPr>
              <a:t>Responding to and managing crises and disasters </a:t>
            </a:r>
          </a:p>
          <a:p>
            <a:pPr algn="ctr" defTabSz="913727">
              <a:spcBef>
                <a:spcPts val="0"/>
              </a:spcBef>
            </a:pPr>
            <a:endParaRPr lang="en-US" sz="1050" b="1" dirty="0" smtClean="0">
              <a:latin typeface="Arial" pitchFamily="34" charset="0"/>
              <a:cs typeface="Arial" pitchFamily="34" charset="0"/>
            </a:endParaRPr>
          </a:p>
        </p:txBody>
      </p:sp>
      <p:sp>
        <p:nvSpPr>
          <p:cNvPr id="48137" name="Rectangle 9"/>
          <p:cNvSpPr>
            <a:spLocks noChangeArrowheads="1"/>
          </p:cNvSpPr>
          <p:nvPr/>
        </p:nvSpPr>
        <p:spPr bwMode="auto">
          <a:xfrm>
            <a:off x="323528" y="5561360"/>
            <a:ext cx="1187772" cy="1296640"/>
          </a:xfrm>
          <a:prstGeom prst="rect">
            <a:avLst/>
          </a:prstGeom>
          <a:solidFill>
            <a:schemeClr val="accent2">
              <a:lumMod val="60000"/>
              <a:lumOff val="40000"/>
            </a:schemeClr>
          </a:solidFill>
          <a:ln w="9525">
            <a:solidFill>
              <a:schemeClr val="tx1"/>
            </a:solidFill>
            <a:miter lim="800000"/>
            <a:headEnd/>
            <a:tailEnd/>
          </a:ln>
          <a:effectLst/>
        </p:spPr>
        <p:txBody>
          <a:bodyPr wrap="square" lIns="91407" tIns="45705" rIns="91407" bIns="45705" anchor="ctr"/>
          <a:lstStyle/>
          <a:p>
            <a:pPr algn="ctr" defTabSz="913727">
              <a:spcBef>
                <a:spcPts val="0"/>
              </a:spcBef>
            </a:pPr>
            <a:r>
              <a:rPr lang="en-US" sz="1050" b="1" dirty="0" smtClean="0">
                <a:latin typeface="Arial" pitchFamily="34" charset="0"/>
                <a:cs typeface="Arial" pitchFamily="34" charset="0"/>
              </a:rPr>
              <a:t>Privacy and freedom in the internet and enhancing the societal dimension of security</a:t>
            </a:r>
          </a:p>
        </p:txBody>
      </p:sp>
      <p:sp>
        <p:nvSpPr>
          <p:cNvPr id="48138" name="Rectangle 10"/>
          <p:cNvSpPr>
            <a:spLocks noChangeArrowheads="1"/>
          </p:cNvSpPr>
          <p:nvPr/>
        </p:nvSpPr>
        <p:spPr bwMode="auto">
          <a:xfrm>
            <a:off x="2555875" y="1691035"/>
            <a:ext cx="863600" cy="1097037"/>
          </a:xfrm>
          <a:prstGeom prst="rect">
            <a:avLst/>
          </a:prstGeom>
          <a:solidFill>
            <a:srgbClr val="CCECFF"/>
          </a:solidFill>
          <a:ln w="9525">
            <a:solidFill>
              <a:schemeClr val="tx1"/>
            </a:solidFill>
            <a:miter lim="800000"/>
            <a:headEnd/>
            <a:tailEnd/>
          </a:ln>
          <a:effectLst/>
        </p:spPr>
        <p:txBody>
          <a:bodyPr wrap="square" lIns="91407" tIns="45705" rIns="91407" bIns="45705" anchor="ctr"/>
          <a:lstStyle/>
          <a:p>
            <a:pPr algn="ctr" defTabSz="913727">
              <a:spcBef>
                <a:spcPct val="50000"/>
              </a:spcBef>
            </a:pPr>
            <a:r>
              <a:rPr lang="en-US" sz="1200" b="1" dirty="0" smtClean="0"/>
              <a:t>Transportation Security</a:t>
            </a:r>
          </a:p>
        </p:txBody>
      </p:sp>
      <p:sp>
        <p:nvSpPr>
          <p:cNvPr id="48139" name="Rectangle 11"/>
          <p:cNvSpPr>
            <a:spLocks noChangeArrowheads="1"/>
          </p:cNvSpPr>
          <p:nvPr/>
        </p:nvSpPr>
        <p:spPr bwMode="auto">
          <a:xfrm>
            <a:off x="2555776" y="2788072"/>
            <a:ext cx="863600" cy="1133971"/>
          </a:xfrm>
          <a:prstGeom prst="rect">
            <a:avLst/>
          </a:prstGeom>
          <a:solidFill>
            <a:srgbClr val="66CCFF"/>
          </a:solidFill>
          <a:ln w="9525">
            <a:solidFill>
              <a:schemeClr val="tx1"/>
            </a:solidFill>
            <a:miter lim="800000"/>
            <a:headEnd/>
            <a:tailEnd/>
          </a:ln>
          <a:effectLst/>
        </p:spPr>
        <p:txBody>
          <a:bodyPr wrap="square" lIns="91407" tIns="45705" rIns="91407" bIns="45705" anchor="ctr"/>
          <a:lstStyle/>
          <a:p>
            <a:pPr algn="ctr" defTabSz="913727">
              <a:spcBef>
                <a:spcPct val="50000"/>
              </a:spcBef>
            </a:pPr>
            <a:r>
              <a:rPr lang="it-IT" sz="1200" b="1" dirty="0" smtClean="0"/>
              <a:t>Energy </a:t>
            </a:r>
            <a:r>
              <a:rPr lang="it-IT" sz="1200" b="1" dirty="0" err="1" smtClean="0"/>
              <a:t>Supply</a:t>
            </a:r>
            <a:r>
              <a:rPr lang="it-IT" sz="1200" b="1" dirty="0" smtClean="0"/>
              <a:t>  Security </a:t>
            </a:r>
            <a:endParaRPr lang="en-US" sz="1050" b="1" dirty="0" smtClean="0">
              <a:solidFill>
                <a:srgbClr val="000000"/>
              </a:solidFill>
              <a:latin typeface="Arial" pitchFamily="34" charset="0"/>
            </a:endParaRPr>
          </a:p>
        </p:txBody>
      </p:sp>
      <p:sp>
        <p:nvSpPr>
          <p:cNvPr id="48140" name="Rectangle 12"/>
          <p:cNvSpPr>
            <a:spLocks noChangeArrowheads="1"/>
          </p:cNvSpPr>
          <p:nvPr/>
        </p:nvSpPr>
        <p:spPr bwMode="auto">
          <a:xfrm>
            <a:off x="2555776" y="3933056"/>
            <a:ext cx="863600" cy="1159272"/>
          </a:xfrm>
          <a:prstGeom prst="rect">
            <a:avLst/>
          </a:prstGeom>
          <a:solidFill>
            <a:srgbClr val="CCECFF"/>
          </a:solidFill>
          <a:ln w="9525">
            <a:solidFill>
              <a:schemeClr val="tx1"/>
            </a:solidFill>
            <a:miter lim="800000"/>
            <a:headEnd/>
            <a:tailEnd/>
          </a:ln>
          <a:effectLst/>
        </p:spPr>
        <p:txBody>
          <a:bodyPr wrap="square" lIns="91407" tIns="45705" rIns="91407" bIns="45705" anchor="ctr"/>
          <a:lstStyle/>
          <a:p>
            <a:pPr algn="ctr" defTabSz="913727">
              <a:spcBef>
                <a:spcPct val="50000"/>
              </a:spcBef>
            </a:pPr>
            <a:r>
              <a:rPr lang="it-IT" sz="1200" b="1" dirty="0" err="1" smtClean="0"/>
              <a:t>Agrifood</a:t>
            </a:r>
            <a:r>
              <a:rPr lang="it-IT" sz="1200" b="1" dirty="0" smtClean="0"/>
              <a:t> Security</a:t>
            </a:r>
            <a:endParaRPr lang="en-US" sz="1200" b="1" dirty="0" smtClean="0"/>
          </a:p>
        </p:txBody>
      </p:sp>
      <p:sp>
        <p:nvSpPr>
          <p:cNvPr id="48141" name="Rectangle 13"/>
          <p:cNvSpPr>
            <a:spLocks noChangeArrowheads="1"/>
          </p:cNvSpPr>
          <p:nvPr/>
        </p:nvSpPr>
        <p:spPr bwMode="auto">
          <a:xfrm>
            <a:off x="4679628" y="1894235"/>
            <a:ext cx="576262" cy="611188"/>
          </a:xfrm>
          <a:prstGeom prst="rect">
            <a:avLst/>
          </a:prstGeom>
          <a:solidFill>
            <a:srgbClr val="66CCFF"/>
          </a:solidFill>
          <a:ln w="9525">
            <a:solidFill>
              <a:schemeClr val="tx1"/>
            </a:solidFill>
            <a:miter lim="800000"/>
            <a:headEnd/>
            <a:tailEnd/>
          </a:ln>
          <a:effectLst/>
        </p:spPr>
        <p:txBody>
          <a:bodyPr wrap="none" lIns="91407" tIns="45705" rIns="91407" bIns="45705" anchor="ctr"/>
          <a:lstStyle/>
          <a:p>
            <a:pPr algn="ctr"/>
            <a:r>
              <a:rPr lang="de-DE"/>
              <a:t>1</a:t>
            </a:r>
          </a:p>
        </p:txBody>
      </p:sp>
      <p:sp>
        <p:nvSpPr>
          <p:cNvPr id="48142" name="Rectangle 14"/>
          <p:cNvSpPr>
            <a:spLocks noChangeArrowheads="1"/>
          </p:cNvSpPr>
          <p:nvPr/>
        </p:nvSpPr>
        <p:spPr bwMode="auto">
          <a:xfrm>
            <a:off x="4679628" y="2505423"/>
            <a:ext cx="576262" cy="611187"/>
          </a:xfrm>
          <a:prstGeom prst="rect">
            <a:avLst/>
          </a:prstGeom>
          <a:solidFill>
            <a:srgbClr val="66CCFF"/>
          </a:solidFill>
          <a:ln w="9525">
            <a:solidFill>
              <a:schemeClr val="tx1"/>
            </a:solidFill>
            <a:miter lim="800000"/>
            <a:headEnd/>
            <a:tailEnd/>
          </a:ln>
          <a:effectLst/>
        </p:spPr>
        <p:txBody>
          <a:bodyPr wrap="none" lIns="91407" tIns="45705" rIns="91407" bIns="45705" anchor="ctr"/>
          <a:lstStyle/>
          <a:p>
            <a:pPr algn="ctr"/>
            <a:r>
              <a:rPr lang="de-DE"/>
              <a:t>2</a:t>
            </a:r>
          </a:p>
        </p:txBody>
      </p:sp>
      <p:sp>
        <p:nvSpPr>
          <p:cNvPr id="48143" name="Rectangle 15"/>
          <p:cNvSpPr>
            <a:spLocks noChangeArrowheads="1"/>
          </p:cNvSpPr>
          <p:nvPr/>
        </p:nvSpPr>
        <p:spPr bwMode="auto">
          <a:xfrm>
            <a:off x="4679628" y="3116610"/>
            <a:ext cx="576262" cy="611188"/>
          </a:xfrm>
          <a:prstGeom prst="rect">
            <a:avLst/>
          </a:prstGeom>
          <a:solidFill>
            <a:srgbClr val="66CCFF"/>
          </a:solidFill>
          <a:ln w="9525">
            <a:solidFill>
              <a:schemeClr val="tx1"/>
            </a:solidFill>
            <a:miter lim="800000"/>
            <a:headEnd/>
            <a:tailEnd/>
          </a:ln>
          <a:effectLst/>
        </p:spPr>
        <p:txBody>
          <a:bodyPr wrap="none" lIns="91407" tIns="45705" rIns="91407" bIns="45705" anchor="ctr"/>
          <a:lstStyle/>
          <a:p>
            <a:pPr algn="ctr"/>
            <a:r>
              <a:rPr lang="de-DE"/>
              <a:t>3</a:t>
            </a:r>
          </a:p>
        </p:txBody>
      </p:sp>
      <p:sp>
        <p:nvSpPr>
          <p:cNvPr id="48144" name="Rectangle 16"/>
          <p:cNvSpPr>
            <a:spLocks noChangeArrowheads="1"/>
          </p:cNvSpPr>
          <p:nvPr/>
        </p:nvSpPr>
        <p:spPr bwMode="auto">
          <a:xfrm>
            <a:off x="4679628" y="3727798"/>
            <a:ext cx="576262" cy="611187"/>
          </a:xfrm>
          <a:prstGeom prst="rect">
            <a:avLst/>
          </a:prstGeom>
          <a:solidFill>
            <a:srgbClr val="66CCFF"/>
          </a:solidFill>
          <a:ln w="9525">
            <a:solidFill>
              <a:schemeClr val="tx1"/>
            </a:solidFill>
            <a:miter lim="800000"/>
            <a:headEnd/>
            <a:tailEnd/>
          </a:ln>
          <a:effectLst/>
        </p:spPr>
        <p:txBody>
          <a:bodyPr wrap="none" lIns="91407" tIns="45705" rIns="91407" bIns="45705" anchor="ctr"/>
          <a:lstStyle/>
          <a:p>
            <a:pPr algn="ctr"/>
            <a:r>
              <a:rPr lang="de-DE"/>
              <a:t>4</a:t>
            </a:r>
          </a:p>
        </p:txBody>
      </p:sp>
      <p:sp>
        <p:nvSpPr>
          <p:cNvPr id="48145" name="Rectangle 17"/>
          <p:cNvSpPr>
            <a:spLocks noChangeArrowheads="1"/>
          </p:cNvSpPr>
          <p:nvPr/>
        </p:nvSpPr>
        <p:spPr bwMode="auto">
          <a:xfrm>
            <a:off x="4679628" y="4338985"/>
            <a:ext cx="576262" cy="611188"/>
          </a:xfrm>
          <a:prstGeom prst="rect">
            <a:avLst/>
          </a:prstGeom>
          <a:solidFill>
            <a:srgbClr val="66CCFF"/>
          </a:solidFill>
          <a:ln w="9525">
            <a:solidFill>
              <a:schemeClr val="tx1"/>
            </a:solidFill>
            <a:miter lim="800000"/>
            <a:headEnd/>
            <a:tailEnd/>
          </a:ln>
          <a:effectLst/>
        </p:spPr>
        <p:txBody>
          <a:bodyPr wrap="none" lIns="91407" tIns="45705" rIns="91407" bIns="45705" anchor="ctr"/>
          <a:lstStyle/>
          <a:p>
            <a:pPr algn="ctr"/>
            <a:r>
              <a:rPr lang="de-DE"/>
              <a:t>5</a:t>
            </a:r>
          </a:p>
        </p:txBody>
      </p:sp>
      <p:sp>
        <p:nvSpPr>
          <p:cNvPr id="48146" name="Rectangle 18"/>
          <p:cNvSpPr>
            <a:spLocks noChangeArrowheads="1"/>
          </p:cNvSpPr>
          <p:nvPr/>
        </p:nvSpPr>
        <p:spPr bwMode="auto">
          <a:xfrm>
            <a:off x="4679628" y="4950173"/>
            <a:ext cx="576262" cy="611187"/>
          </a:xfrm>
          <a:prstGeom prst="rect">
            <a:avLst/>
          </a:prstGeom>
          <a:solidFill>
            <a:srgbClr val="66CCFF"/>
          </a:solidFill>
          <a:ln w="9525">
            <a:solidFill>
              <a:schemeClr val="tx1"/>
            </a:solidFill>
            <a:miter lim="800000"/>
            <a:headEnd/>
            <a:tailEnd/>
          </a:ln>
          <a:effectLst/>
        </p:spPr>
        <p:txBody>
          <a:bodyPr wrap="none" lIns="91407" tIns="45705" rIns="91407" bIns="45705" anchor="ctr"/>
          <a:lstStyle/>
          <a:p>
            <a:pPr algn="ctr"/>
            <a:r>
              <a:rPr lang="de-DE"/>
              <a:t>6</a:t>
            </a:r>
          </a:p>
        </p:txBody>
      </p:sp>
      <p:sp>
        <p:nvSpPr>
          <p:cNvPr id="48147" name="Rectangle 19"/>
          <p:cNvSpPr>
            <a:spLocks noChangeArrowheads="1"/>
          </p:cNvSpPr>
          <p:nvPr/>
        </p:nvSpPr>
        <p:spPr bwMode="auto">
          <a:xfrm>
            <a:off x="4679628" y="5561360"/>
            <a:ext cx="576262" cy="611188"/>
          </a:xfrm>
          <a:prstGeom prst="rect">
            <a:avLst/>
          </a:prstGeom>
          <a:solidFill>
            <a:srgbClr val="66CCFF"/>
          </a:solidFill>
          <a:ln w="9525">
            <a:solidFill>
              <a:schemeClr val="tx1"/>
            </a:solidFill>
            <a:miter lim="800000"/>
            <a:headEnd/>
            <a:tailEnd/>
          </a:ln>
          <a:effectLst/>
        </p:spPr>
        <p:txBody>
          <a:bodyPr wrap="none" lIns="91407" tIns="45705" rIns="91407" bIns="45705" anchor="ctr"/>
          <a:lstStyle/>
          <a:p>
            <a:pPr algn="ctr"/>
            <a:r>
              <a:rPr lang="de-DE"/>
              <a:t>n</a:t>
            </a:r>
          </a:p>
        </p:txBody>
      </p:sp>
      <p:grpSp>
        <p:nvGrpSpPr>
          <p:cNvPr id="2" name="Group 61"/>
          <p:cNvGrpSpPr>
            <a:grpSpLocks/>
          </p:cNvGrpSpPr>
          <p:nvPr/>
        </p:nvGrpSpPr>
        <p:grpSpPr bwMode="auto">
          <a:xfrm>
            <a:off x="5184775" y="6512273"/>
            <a:ext cx="3959225" cy="415925"/>
            <a:chOff x="3266" y="4007"/>
            <a:chExt cx="2494" cy="262"/>
          </a:xfrm>
        </p:grpSpPr>
        <p:sp>
          <p:nvSpPr>
            <p:cNvPr id="48151" name="Line 23"/>
            <p:cNvSpPr>
              <a:spLocks noChangeShapeType="1"/>
            </p:cNvSpPr>
            <p:nvPr/>
          </p:nvSpPr>
          <p:spPr bwMode="auto">
            <a:xfrm>
              <a:off x="3266" y="4053"/>
              <a:ext cx="2403" cy="0"/>
            </a:xfrm>
            <a:prstGeom prst="line">
              <a:avLst/>
            </a:prstGeom>
            <a:noFill/>
            <a:ln w="25400">
              <a:solidFill>
                <a:schemeClr val="tx1"/>
              </a:solidFill>
              <a:round/>
              <a:headEnd type="oval" w="med" len="med"/>
              <a:tailEnd type="triangle" w="med" len="med"/>
            </a:ln>
            <a:effectLst/>
          </p:spPr>
          <p:txBody>
            <a:bodyPr/>
            <a:lstStyle/>
            <a:p>
              <a:endParaRPr lang="it-IT"/>
            </a:p>
          </p:txBody>
        </p:sp>
        <p:sp>
          <p:nvSpPr>
            <p:cNvPr id="48152" name="Line 24"/>
            <p:cNvSpPr>
              <a:spLocks noChangeShapeType="1"/>
            </p:cNvSpPr>
            <p:nvPr/>
          </p:nvSpPr>
          <p:spPr bwMode="auto">
            <a:xfrm>
              <a:off x="5577" y="4018"/>
              <a:ext cx="1" cy="77"/>
            </a:xfrm>
            <a:prstGeom prst="line">
              <a:avLst/>
            </a:prstGeom>
            <a:noFill/>
            <a:ln w="19050">
              <a:solidFill>
                <a:schemeClr val="tx1"/>
              </a:solidFill>
              <a:round/>
              <a:headEnd/>
              <a:tailEnd/>
            </a:ln>
            <a:effectLst/>
          </p:spPr>
          <p:txBody>
            <a:bodyPr/>
            <a:lstStyle/>
            <a:p>
              <a:endParaRPr lang="it-IT"/>
            </a:p>
          </p:txBody>
        </p:sp>
        <p:sp>
          <p:nvSpPr>
            <p:cNvPr id="48153" name="Line 25"/>
            <p:cNvSpPr>
              <a:spLocks noChangeShapeType="1"/>
            </p:cNvSpPr>
            <p:nvPr/>
          </p:nvSpPr>
          <p:spPr bwMode="auto">
            <a:xfrm>
              <a:off x="3904" y="4018"/>
              <a:ext cx="0" cy="77"/>
            </a:xfrm>
            <a:prstGeom prst="line">
              <a:avLst/>
            </a:prstGeom>
            <a:noFill/>
            <a:ln w="19050">
              <a:solidFill>
                <a:schemeClr val="tx1"/>
              </a:solidFill>
              <a:round/>
              <a:headEnd/>
              <a:tailEnd/>
            </a:ln>
            <a:effectLst/>
          </p:spPr>
          <p:txBody>
            <a:bodyPr/>
            <a:lstStyle/>
            <a:p>
              <a:endParaRPr lang="it-IT"/>
            </a:p>
          </p:txBody>
        </p:sp>
        <p:sp>
          <p:nvSpPr>
            <p:cNvPr id="48155" name="Text Box 27"/>
            <p:cNvSpPr txBox="1">
              <a:spLocks noChangeArrowheads="1"/>
            </p:cNvSpPr>
            <p:nvPr/>
          </p:nvSpPr>
          <p:spPr bwMode="auto">
            <a:xfrm>
              <a:off x="3266" y="4096"/>
              <a:ext cx="408" cy="173"/>
            </a:xfrm>
            <a:prstGeom prst="rect">
              <a:avLst/>
            </a:prstGeom>
            <a:noFill/>
            <a:ln w="9525">
              <a:noFill/>
              <a:miter lim="800000"/>
              <a:headEnd/>
              <a:tailEnd/>
            </a:ln>
            <a:effectLst/>
          </p:spPr>
          <p:txBody>
            <a:bodyPr lIns="91407" tIns="45705" rIns="91407" bIns="45705">
              <a:spAutoFit/>
            </a:bodyPr>
            <a:lstStyle/>
            <a:p>
              <a:pPr>
                <a:spcBef>
                  <a:spcPct val="50000"/>
                </a:spcBef>
              </a:pPr>
              <a:r>
                <a:rPr lang="de-DE" sz="1200" b="1" dirty="0" smtClean="0">
                  <a:latin typeface="Frutiger 45 Light" pitchFamily="34" charset="0"/>
                </a:rPr>
                <a:t>2012</a:t>
              </a:r>
              <a:endParaRPr lang="de-DE" sz="1200" b="1" dirty="0">
                <a:latin typeface="Frutiger 45 Light" pitchFamily="34" charset="0"/>
              </a:endParaRPr>
            </a:p>
          </p:txBody>
        </p:sp>
        <p:sp>
          <p:nvSpPr>
            <p:cNvPr id="48156" name="Text Box 28"/>
            <p:cNvSpPr txBox="1">
              <a:spLocks noChangeArrowheads="1"/>
            </p:cNvSpPr>
            <p:nvPr/>
          </p:nvSpPr>
          <p:spPr bwMode="auto">
            <a:xfrm>
              <a:off x="3786" y="4096"/>
              <a:ext cx="409" cy="173"/>
            </a:xfrm>
            <a:prstGeom prst="rect">
              <a:avLst/>
            </a:prstGeom>
            <a:noFill/>
            <a:ln w="9525">
              <a:noFill/>
              <a:miter lim="800000"/>
              <a:headEnd/>
              <a:tailEnd/>
            </a:ln>
            <a:effectLst/>
          </p:spPr>
          <p:txBody>
            <a:bodyPr lIns="91407" tIns="45705" rIns="91407" bIns="45705">
              <a:spAutoFit/>
            </a:bodyPr>
            <a:lstStyle/>
            <a:p>
              <a:pPr>
                <a:spcBef>
                  <a:spcPct val="50000"/>
                </a:spcBef>
              </a:pPr>
              <a:r>
                <a:rPr lang="de-DE" sz="1200" b="1">
                  <a:latin typeface="Frutiger 45 Light" pitchFamily="34" charset="0"/>
                </a:rPr>
                <a:t>2013</a:t>
              </a:r>
            </a:p>
          </p:txBody>
        </p:sp>
        <p:sp>
          <p:nvSpPr>
            <p:cNvPr id="48158" name="Line 30"/>
            <p:cNvSpPr>
              <a:spLocks noChangeShapeType="1"/>
            </p:cNvSpPr>
            <p:nvPr/>
          </p:nvSpPr>
          <p:spPr bwMode="auto">
            <a:xfrm>
              <a:off x="3380" y="4007"/>
              <a:ext cx="0" cy="102"/>
            </a:xfrm>
            <a:prstGeom prst="line">
              <a:avLst/>
            </a:prstGeom>
            <a:noFill/>
            <a:ln w="19050">
              <a:solidFill>
                <a:schemeClr val="tx1"/>
              </a:solidFill>
              <a:round/>
              <a:headEnd type="none" w="sm" len="sm"/>
              <a:tailEnd type="none" w="sm" len="sm"/>
            </a:ln>
            <a:effectLst/>
          </p:spPr>
          <p:txBody>
            <a:bodyPr/>
            <a:lstStyle/>
            <a:p>
              <a:endParaRPr lang="it-IT"/>
            </a:p>
          </p:txBody>
        </p:sp>
        <p:sp>
          <p:nvSpPr>
            <p:cNvPr id="48159" name="Text Box 31"/>
            <p:cNvSpPr txBox="1">
              <a:spLocks noChangeArrowheads="1"/>
            </p:cNvSpPr>
            <p:nvPr/>
          </p:nvSpPr>
          <p:spPr bwMode="auto">
            <a:xfrm>
              <a:off x="5397" y="4096"/>
              <a:ext cx="363" cy="173"/>
            </a:xfrm>
            <a:prstGeom prst="rect">
              <a:avLst/>
            </a:prstGeom>
            <a:noFill/>
            <a:ln w="9525">
              <a:noFill/>
              <a:miter lim="800000"/>
              <a:headEnd/>
              <a:tailEnd/>
            </a:ln>
            <a:effectLst/>
          </p:spPr>
          <p:txBody>
            <a:bodyPr lIns="91407" tIns="45705" rIns="91407" bIns="45705">
              <a:spAutoFit/>
            </a:bodyPr>
            <a:lstStyle/>
            <a:p>
              <a:pPr>
                <a:spcBef>
                  <a:spcPct val="50000"/>
                </a:spcBef>
              </a:pPr>
              <a:r>
                <a:rPr lang="de-DE" sz="1200" b="1" dirty="0" smtClean="0">
                  <a:latin typeface="Frutiger 45 Light" pitchFamily="34" charset="0"/>
                </a:rPr>
                <a:t>2020</a:t>
              </a:r>
              <a:endParaRPr lang="de-DE" sz="1200" b="1" dirty="0">
                <a:latin typeface="Frutiger 45 Light" pitchFamily="34" charset="0"/>
              </a:endParaRPr>
            </a:p>
          </p:txBody>
        </p:sp>
      </p:grpSp>
      <p:sp>
        <p:nvSpPr>
          <p:cNvPr id="48161" name="Text Box 33"/>
          <p:cNvSpPr txBox="1">
            <a:spLocks noChangeArrowheads="1"/>
          </p:cNvSpPr>
          <p:nvPr/>
        </p:nvSpPr>
        <p:spPr bwMode="auto">
          <a:xfrm>
            <a:off x="215900" y="1268760"/>
            <a:ext cx="1915842" cy="369302"/>
          </a:xfrm>
          <a:prstGeom prst="rect">
            <a:avLst/>
          </a:prstGeom>
          <a:noFill/>
          <a:ln w="9525">
            <a:noFill/>
            <a:miter lim="800000"/>
            <a:headEnd/>
            <a:tailEnd/>
          </a:ln>
          <a:effectLst/>
        </p:spPr>
        <p:txBody>
          <a:bodyPr wrap="none" lIns="91407" tIns="45705" rIns="91407" bIns="45705">
            <a:spAutoFit/>
          </a:bodyPr>
          <a:lstStyle/>
          <a:p>
            <a:r>
              <a:rPr lang="de-DE" b="1" dirty="0" smtClean="0">
                <a:solidFill>
                  <a:srgbClr val="990000"/>
                </a:solidFill>
              </a:rPr>
              <a:t>H2020 </a:t>
            </a:r>
            <a:r>
              <a:rPr lang="de-DE" b="1" dirty="0" err="1" smtClean="0">
                <a:solidFill>
                  <a:srgbClr val="990000"/>
                </a:solidFill>
              </a:rPr>
              <a:t>Missions</a:t>
            </a:r>
            <a:endParaRPr lang="de-DE" b="1" dirty="0">
              <a:solidFill>
                <a:srgbClr val="990000"/>
              </a:solidFill>
            </a:endParaRPr>
          </a:p>
        </p:txBody>
      </p:sp>
      <p:sp>
        <p:nvSpPr>
          <p:cNvPr id="48162" name="Text Box 34"/>
          <p:cNvSpPr txBox="1">
            <a:spLocks noChangeArrowheads="1"/>
          </p:cNvSpPr>
          <p:nvPr/>
        </p:nvSpPr>
        <p:spPr bwMode="auto">
          <a:xfrm>
            <a:off x="2374079" y="1305273"/>
            <a:ext cx="1261817" cy="369302"/>
          </a:xfrm>
          <a:prstGeom prst="rect">
            <a:avLst/>
          </a:prstGeom>
          <a:noFill/>
          <a:ln w="9525">
            <a:noFill/>
            <a:miter lim="800000"/>
            <a:headEnd/>
            <a:tailEnd/>
          </a:ln>
          <a:effectLst/>
        </p:spPr>
        <p:txBody>
          <a:bodyPr wrap="none" lIns="91407" tIns="45705" rIns="91407" bIns="45705">
            <a:spAutoFit/>
          </a:bodyPr>
          <a:lstStyle/>
          <a:p>
            <a:r>
              <a:rPr lang="de-DE" b="1" dirty="0" smtClean="0">
                <a:solidFill>
                  <a:srgbClr val="990000"/>
                </a:solidFill>
              </a:rPr>
              <a:t>SERIT SG</a:t>
            </a:r>
            <a:endParaRPr lang="de-DE" b="1" dirty="0">
              <a:solidFill>
                <a:srgbClr val="990000"/>
              </a:solidFill>
            </a:endParaRPr>
          </a:p>
        </p:txBody>
      </p:sp>
      <p:sp>
        <p:nvSpPr>
          <p:cNvPr id="48163" name="Text Box 35"/>
          <p:cNvSpPr txBox="1">
            <a:spLocks noChangeArrowheads="1"/>
          </p:cNvSpPr>
          <p:nvPr/>
        </p:nvSpPr>
        <p:spPr bwMode="auto">
          <a:xfrm>
            <a:off x="4499992" y="1305273"/>
            <a:ext cx="834329" cy="369302"/>
          </a:xfrm>
          <a:prstGeom prst="rect">
            <a:avLst/>
          </a:prstGeom>
          <a:noFill/>
          <a:ln w="9525">
            <a:noFill/>
            <a:miter lim="800000"/>
            <a:headEnd/>
            <a:tailEnd/>
          </a:ln>
          <a:effectLst/>
        </p:spPr>
        <p:txBody>
          <a:bodyPr wrap="none" lIns="91407" tIns="45705" rIns="91407" bIns="45705">
            <a:spAutoFit/>
          </a:bodyPr>
          <a:lstStyle/>
          <a:p>
            <a:r>
              <a:rPr lang="de-DE" b="1" dirty="0" err="1" smtClean="0">
                <a:solidFill>
                  <a:srgbClr val="990000"/>
                </a:solidFill>
              </a:rPr>
              <a:t>Techs</a:t>
            </a:r>
            <a:endParaRPr lang="de-DE" b="1" dirty="0">
              <a:solidFill>
                <a:srgbClr val="990000"/>
              </a:solidFill>
            </a:endParaRPr>
          </a:p>
        </p:txBody>
      </p:sp>
      <p:sp>
        <p:nvSpPr>
          <p:cNvPr id="48164" name="Text Box 36"/>
          <p:cNvSpPr txBox="1">
            <a:spLocks noChangeArrowheads="1"/>
          </p:cNvSpPr>
          <p:nvPr/>
        </p:nvSpPr>
        <p:spPr bwMode="auto">
          <a:xfrm>
            <a:off x="6197600" y="1305273"/>
            <a:ext cx="1736306" cy="369302"/>
          </a:xfrm>
          <a:prstGeom prst="rect">
            <a:avLst/>
          </a:prstGeom>
          <a:noFill/>
          <a:ln w="9525">
            <a:noFill/>
            <a:miter lim="800000"/>
            <a:headEnd/>
            <a:tailEnd/>
          </a:ln>
          <a:effectLst/>
        </p:spPr>
        <p:txBody>
          <a:bodyPr wrap="none" lIns="91407" tIns="45705" rIns="91407" bIns="45705">
            <a:spAutoFit/>
          </a:bodyPr>
          <a:lstStyle/>
          <a:p>
            <a:r>
              <a:rPr lang="en-US" b="1" dirty="0" smtClean="0">
                <a:solidFill>
                  <a:srgbClr val="990000"/>
                </a:solidFill>
              </a:rPr>
              <a:t>TRL/</a:t>
            </a:r>
            <a:r>
              <a:rPr lang="en-US" b="1" dirty="0" err="1" smtClean="0">
                <a:solidFill>
                  <a:srgbClr val="990000"/>
                </a:solidFill>
              </a:rPr>
              <a:t>Fundings</a:t>
            </a:r>
            <a:endParaRPr lang="en-US" b="1" dirty="0">
              <a:solidFill>
                <a:srgbClr val="990000"/>
              </a:solidFill>
            </a:endParaRPr>
          </a:p>
        </p:txBody>
      </p:sp>
      <p:sp>
        <p:nvSpPr>
          <p:cNvPr id="48166" name="Line 38"/>
          <p:cNvSpPr>
            <a:spLocks noChangeShapeType="1"/>
          </p:cNvSpPr>
          <p:nvPr/>
        </p:nvSpPr>
        <p:spPr bwMode="auto">
          <a:xfrm>
            <a:off x="6197600" y="5864573"/>
            <a:ext cx="1111250" cy="0"/>
          </a:xfrm>
          <a:prstGeom prst="line">
            <a:avLst/>
          </a:prstGeom>
          <a:noFill/>
          <a:ln w="38100">
            <a:solidFill>
              <a:schemeClr val="accent2"/>
            </a:solidFill>
            <a:round/>
            <a:headEnd/>
            <a:tailEnd/>
          </a:ln>
          <a:effectLst/>
        </p:spPr>
        <p:txBody>
          <a:bodyPr/>
          <a:lstStyle/>
          <a:p>
            <a:endParaRPr lang="it-IT"/>
          </a:p>
        </p:txBody>
      </p:sp>
      <p:sp>
        <p:nvSpPr>
          <p:cNvPr id="48167" name="Line 39"/>
          <p:cNvSpPr>
            <a:spLocks noChangeShapeType="1"/>
          </p:cNvSpPr>
          <p:nvPr/>
        </p:nvSpPr>
        <p:spPr bwMode="auto">
          <a:xfrm>
            <a:off x="5364163" y="5272435"/>
            <a:ext cx="827087" cy="0"/>
          </a:xfrm>
          <a:prstGeom prst="line">
            <a:avLst/>
          </a:prstGeom>
          <a:noFill/>
          <a:ln w="38100">
            <a:solidFill>
              <a:schemeClr val="accent2"/>
            </a:solidFill>
            <a:round/>
            <a:headEnd/>
            <a:tailEnd/>
          </a:ln>
          <a:effectLst/>
        </p:spPr>
        <p:txBody>
          <a:bodyPr/>
          <a:lstStyle/>
          <a:p>
            <a:endParaRPr lang="it-IT"/>
          </a:p>
        </p:txBody>
      </p:sp>
      <p:sp>
        <p:nvSpPr>
          <p:cNvPr id="48168" name="Line 40"/>
          <p:cNvSpPr>
            <a:spLocks noChangeShapeType="1"/>
          </p:cNvSpPr>
          <p:nvPr/>
        </p:nvSpPr>
        <p:spPr bwMode="auto">
          <a:xfrm>
            <a:off x="7308850" y="4645373"/>
            <a:ext cx="1544638" cy="0"/>
          </a:xfrm>
          <a:prstGeom prst="line">
            <a:avLst/>
          </a:prstGeom>
          <a:noFill/>
          <a:ln w="38100">
            <a:solidFill>
              <a:schemeClr val="accent2"/>
            </a:solidFill>
            <a:round/>
            <a:headEnd/>
            <a:tailEnd/>
          </a:ln>
          <a:effectLst/>
        </p:spPr>
        <p:txBody>
          <a:bodyPr/>
          <a:lstStyle/>
          <a:p>
            <a:endParaRPr lang="it-IT"/>
          </a:p>
        </p:txBody>
      </p:sp>
      <p:sp>
        <p:nvSpPr>
          <p:cNvPr id="48169" name="Line 41"/>
          <p:cNvSpPr>
            <a:spLocks noChangeShapeType="1"/>
          </p:cNvSpPr>
          <p:nvPr/>
        </p:nvSpPr>
        <p:spPr bwMode="auto">
          <a:xfrm>
            <a:off x="6197600" y="4048473"/>
            <a:ext cx="2655888" cy="0"/>
          </a:xfrm>
          <a:prstGeom prst="line">
            <a:avLst/>
          </a:prstGeom>
          <a:noFill/>
          <a:ln w="38100">
            <a:solidFill>
              <a:schemeClr val="accent2"/>
            </a:solidFill>
            <a:round/>
            <a:headEnd/>
            <a:tailEnd/>
          </a:ln>
          <a:effectLst/>
        </p:spPr>
        <p:txBody>
          <a:bodyPr/>
          <a:lstStyle/>
          <a:p>
            <a:endParaRPr lang="it-IT"/>
          </a:p>
        </p:txBody>
      </p:sp>
      <p:sp>
        <p:nvSpPr>
          <p:cNvPr id="48170" name="Line 42"/>
          <p:cNvSpPr>
            <a:spLocks noChangeShapeType="1"/>
          </p:cNvSpPr>
          <p:nvPr/>
        </p:nvSpPr>
        <p:spPr bwMode="auto">
          <a:xfrm>
            <a:off x="5364163" y="3400773"/>
            <a:ext cx="1944687" cy="0"/>
          </a:xfrm>
          <a:prstGeom prst="line">
            <a:avLst/>
          </a:prstGeom>
          <a:noFill/>
          <a:ln w="38100">
            <a:solidFill>
              <a:schemeClr val="accent2"/>
            </a:solidFill>
            <a:round/>
            <a:headEnd/>
            <a:tailEnd/>
          </a:ln>
          <a:effectLst/>
        </p:spPr>
        <p:txBody>
          <a:bodyPr/>
          <a:lstStyle/>
          <a:p>
            <a:endParaRPr lang="it-IT"/>
          </a:p>
        </p:txBody>
      </p:sp>
      <p:sp>
        <p:nvSpPr>
          <p:cNvPr id="48172" name="Line 44"/>
          <p:cNvSpPr>
            <a:spLocks noChangeShapeType="1"/>
          </p:cNvSpPr>
          <p:nvPr/>
        </p:nvSpPr>
        <p:spPr bwMode="auto">
          <a:xfrm>
            <a:off x="7308850" y="2175223"/>
            <a:ext cx="1544638" cy="0"/>
          </a:xfrm>
          <a:prstGeom prst="line">
            <a:avLst/>
          </a:prstGeom>
          <a:noFill/>
          <a:ln w="38100">
            <a:solidFill>
              <a:schemeClr val="accent2"/>
            </a:solidFill>
            <a:round/>
            <a:headEnd/>
            <a:tailEnd/>
          </a:ln>
          <a:effectLst/>
        </p:spPr>
        <p:txBody>
          <a:bodyPr/>
          <a:lstStyle/>
          <a:p>
            <a:endParaRPr lang="it-IT"/>
          </a:p>
        </p:txBody>
      </p:sp>
      <p:sp>
        <p:nvSpPr>
          <p:cNvPr id="48173" name="Line 45"/>
          <p:cNvSpPr>
            <a:spLocks noChangeShapeType="1"/>
          </p:cNvSpPr>
          <p:nvPr/>
        </p:nvSpPr>
        <p:spPr bwMode="auto">
          <a:xfrm>
            <a:off x="5365750" y="2751485"/>
            <a:ext cx="3487738" cy="0"/>
          </a:xfrm>
          <a:prstGeom prst="line">
            <a:avLst/>
          </a:prstGeom>
          <a:noFill/>
          <a:ln w="38100">
            <a:solidFill>
              <a:schemeClr val="accent2"/>
            </a:solidFill>
            <a:round/>
            <a:headEnd/>
            <a:tailEnd/>
          </a:ln>
          <a:effectLst/>
        </p:spPr>
        <p:txBody>
          <a:bodyPr/>
          <a:lstStyle/>
          <a:p>
            <a:endParaRPr lang="it-IT"/>
          </a:p>
        </p:txBody>
      </p:sp>
      <p:cxnSp>
        <p:nvCxnSpPr>
          <p:cNvPr id="48174" name="AutoShape 46"/>
          <p:cNvCxnSpPr>
            <a:cxnSpLocks noChangeShapeType="1"/>
            <a:stCxn id="48133" idx="3"/>
            <a:endCxn id="48138" idx="1"/>
          </p:cNvCxnSpPr>
          <p:nvPr/>
        </p:nvCxnSpPr>
        <p:spPr bwMode="auto">
          <a:xfrm>
            <a:off x="1511300" y="2104579"/>
            <a:ext cx="1044575" cy="134975"/>
          </a:xfrm>
          <a:prstGeom prst="straightConnector1">
            <a:avLst/>
          </a:prstGeom>
          <a:noFill/>
          <a:ln w="9525">
            <a:solidFill>
              <a:schemeClr val="tx1"/>
            </a:solidFill>
            <a:round/>
            <a:headEnd/>
            <a:tailEnd/>
          </a:ln>
          <a:effectLst/>
        </p:spPr>
      </p:cxnSp>
      <p:cxnSp>
        <p:nvCxnSpPr>
          <p:cNvPr id="48175" name="AutoShape 47"/>
          <p:cNvCxnSpPr>
            <a:cxnSpLocks noChangeShapeType="1"/>
            <a:stCxn id="48133" idx="3"/>
            <a:endCxn id="48139" idx="1"/>
          </p:cNvCxnSpPr>
          <p:nvPr/>
        </p:nvCxnSpPr>
        <p:spPr bwMode="auto">
          <a:xfrm>
            <a:off x="1511300" y="2104579"/>
            <a:ext cx="1044476" cy="1250479"/>
          </a:xfrm>
          <a:prstGeom prst="straightConnector1">
            <a:avLst/>
          </a:prstGeom>
          <a:noFill/>
          <a:ln w="9525">
            <a:solidFill>
              <a:schemeClr val="tx1"/>
            </a:solidFill>
            <a:round/>
            <a:headEnd/>
            <a:tailEnd/>
          </a:ln>
          <a:effectLst/>
        </p:spPr>
      </p:cxnSp>
      <p:cxnSp>
        <p:nvCxnSpPr>
          <p:cNvPr id="48176" name="AutoShape 48"/>
          <p:cNvCxnSpPr>
            <a:cxnSpLocks noChangeShapeType="1"/>
            <a:stCxn id="48133" idx="3"/>
            <a:endCxn id="48140" idx="1"/>
          </p:cNvCxnSpPr>
          <p:nvPr/>
        </p:nvCxnSpPr>
        <p:spPr bwMode="auto">
          <a:xfrm>
            <a:off x="1511300" y="2104579"/>
            <a:ext cx="1044476" cy="2408113"/>
          </a:xfrm>
          <a:prstGeom prst="straightConnector1">
            <a:avLst/>
          </a:prstGeom>
          <a:noFill/>
          <a:ln w="9525">
            <a:solidFill>
              <a:schemeClr val="tx1"/>
            </a:solidFill>
            <a:round/>
            <a:headEnd/>
            <a:tailEnd/>
          </a:ln>
          <a:effectLst/>
        </p:spPr>
      </p:cxnSp>
      <p:cxnSp>
        <p:nvCxnSpPr>
          <p:cNvPr id="48178" name="AutoShape 50"/>
          <p:cNvCxnSpPr>
            <a:cxnSpLocks noChangeShapeType="1"/>
            <a:stCxn id="48139" idx="3"/>
            <a:endCxn id="48142" idx="1"/>
          </p:cNvCxnSpPr>
          <p:nvPr/>
        </p:nvCxnSpPr>
        <p:spPr bwMode="auto">
          <a:xfrm flipV="1">
            <a:off x="3419376" y="2811017"/>
            <a:ext cx="1260252" cy="544041"/>
          </a:xfrm>
          <a:prstGeom prst="straightConnector1">
            <a:avLst/>
          </a:prstGeom>
          <a:noFill/>
          <a:ln w="9525">
            <a:solidFill>
              <a:schemeClr val="tx1"/>
            </a:solidFill>
            <a:round/>
            <a:headEnd/>
            <a:tailEnd/>
          </a:ln>
          <a:effectLst/>
        </p:spPr>
      </p:cxnSp>
      <p:cxnSp>
        <p:nvCxnSpPr>
          <p:cNvPr id="48179" name="AutoShape 51"/>
          <p:cNvCxnSpPr>
            <a:cxnSpLocks noChangeShapeType="1"/>
            <a:stCxn id="48139" idx="3"/>
            <a:endCxn id="48144" idx="1"/>
          </p:cNvCxnSpPr>
          <p:nvPr/>
        </p:nvCxnSpPr>
        <p:spPr bwMode="auto">
          <a:xfrm>
            <a:off x="3419376" y="3355058"/>
            <a:ext cx="1260252" cy="678334"/>
          </a:xfrm>
          <a:prstGeom prst="straightConnector1">
            <a:avLst/>
          </a:prstGeom>
          <a:noFill/>
          <a:ln w="9525">
            <a:solidFill>
              <a:schemeClr val="tx1"/>
            </a:solidFill>
            <a:round/>
            <a:headEnd/>
            <a:tailEnd/>
          </a:ln>
          <a:effectLst/>
        </p:spPr>
      </p:cxnSp>
      <p:cxnSp>
        <p:nvCxnSpPr>
          <p:cNvPr id="48180" name="AutoShape 52"/>
          <p:cNvCxnSpPr>
            <a:cxnSpLocks noChangeShapeType="1"/>
            <a:stCxn id="48139" idx="3"/>
            <a:endCxn id="48147" idx="1"/>
          </p:cNvCxnSpPr>
          <p:nvPr/>
        </p:nvCxnSpPr>
        <p:spPr bwMode="auto">
          <a:xfrm>
            <a:off x="3419376" y="3355058"/>
            <a:ext cx="1260252" cy="2511896"/>
          </a:xfrm>
          <a:prstGeom prst="straightConnector1">
            <a:avLst/>
          </a:prstGeom>
          <a:noFill/>
          <a:ln w="9525">
            <a:solidFill>
              <a:schemeClr val="tx1"/>
            </a:solidFill>
            <a:round/>
            <a:headEnd/>
            <a:tailEnd/>
          </a:ln>
          <a:effectLst/>
        </p:spPr>
      </p:cxnSp>
      <p:cxnSp>
        <p:nvCxnSpPr>
          <p:cNvPr id="48182" name="AutoShape 54"/>
          <p:cNvCxnSpPr>
            <a:cxnSpLocks noChangeShapeType="1"/>
            <a:stCxn id="48139" idx="3"/>
            <a:endCxn id="48143" idx="1"/>
          </p:cNvCxnSpPr>
          <p:nvPr/>
        </p:nvCxnSpPr>
        <p:spPr bwMode="auto">
          <a:xfrm>
            <a:off x="3419376" y="3355058"/>
            <a:ext cx="1260252" cy="67146"/>
          </a:xfrm>
          <a:prstGeom prst="straightConnector1">
            <a:avLst/>
          </a:prstGeom>
          <a:noFill/>
          <a:ln w="9525">
            <a:solidFill>
              <a:schemeClr val="tx1"/>
            </a:solidFill>
            <a:round/>
            <a:headEnd/>
            <a:tailEnd/>
          </a:ln>
          <a:effectLst/>
        </p:spPr>
      </p:cxnSp>
      <p:cxnSp>
        <p:nvCxnSpPr>
          <p:cNvPr id="48183" name="AutoShape 55"/>
          <p:cNvCxnSpPr>
            <a:cxnSpLocks noChangeShapeType="1"/>
            <a:stCxn id="48139" idx="3"/>
            <a:endCxn id="48145" idx="1"/>
          </p:cNvCxnSpPr>
          <p:nvPr/>
        </p:nvCxnSpPr>
        <p:spPr bwMode="auto">
          <a:xfrm>
            <a:off x="3419376" y="3355058"/>
            <a:ext cx="1260252" cy="1289521"/>
          </a:xfrm>
          <a:prstGeom prst="straightConnector1">
            <a:avLst/>
          </a:prstGeom>
          <a:noFill/>
          <a:ln w="9525">
            <a:solidFill>
              <a:schemeClr val="tx1"/>
            </a:solidFill>
            <a:round/>
            <a:headEnd/>
            <a:tailEnd/>
          </a:ln>
          <a:effectLst/>
        </p:spPr>
      </p:cxnSp>
      <p:cxnSp>
        <p:nvCxnSpPr>
          <p:cNvPr id="48184" name="AutoShape 56"/>
          <p:cNvCxnSpPr>
            <a:cxnSpLocks noChangeShapeType="1"/>
            <a:stCxn id="48139" idx="3"/>
            <a:endCxn id="48146" idx="1"/>
          </p:cNvCxnSpPr>
          <p:nvPr/>
        </p:nvCxnSpPr>
        <p:spPr bwMode="auto">
          <a:xfrm>
            <a:off x="3419376" y="3355058"/>
            <a:ext cx="1260252" cy="1900709"/>
          </a:xfrm>
          <a:prstGeom prst="straightConnector1">
            <a:avLst/>
          </a:prstGeom>
          <a:noFill/>
          <a:ln w="9525">
            <a:solidFill>
              <a:schemeClr val="tx1"/>
            </a:solidFill>
            <a:round/>
            <a:headEnd/>
            <a:tailEnd/>
          </a:ln>
          <a:effectLst/>
        </p:spPr>
      </p:cxnSp>
      <p:sp>
        <p:nvSpPr>
          <p:cNvPr id="48185" name="Line 57"/>
          <p:cNvSpPr>
            <a:spLocks noChangeShapeType="1"/>
          </p:cNvSpPr>
          <p:nvPr/>
        </p:nvSpPr>
        <p:spPr bwMode="auto">
          <a:xfrm flipV="1">
            <a:off x="5364163" y="1894235"/>
            <a:ext cx="0" cy="4548188"/>
          </a:xfrm>
          <a:prstGeom prst="line">
            <a:avLst/>
          </a:prstGeom>
          <a:noFill/>
          <a:ln w="3175">
            <a:solidFill>
              <a:schemeClr val="bg2"/>
            </a:solidFill>
            <a:prstDash val="dash"/>
            <a:round/>
            <a:headEnd/>
            <a:tailEnd/>
          </a:ln>
          <a:effectLst/>
        </p:spPr>
        <p:txBody>
          <a:bodyPr/>
          <a:lstStyle/>
          <a:p>
            <a:endParaRPr lang="it-IT"/>
          </a:p>
        </p:txBody>
      </p:sp>
      <p:sp>
        <p:nvSpPr>
          <p:cNvPr id="48186" name="Line 58"/>
          <p:cNvSpPr>
            <a:spLocks noChangeShapeType="1"/>
          </p:cNvSpPr>
          <p:nvPr/>
        </p:nvSpPr>
        <p:spPr bwMode="auto">
          <a:xfrm flipV="1">
            <a:off x="6192838" y="1924398"/>
            <a:ext cx="0" cy="4548187"/>
          </a:xfrm>
          <a:prstGeom prst="line">
            <a:avLst/>
          </a:prstGeom>
          <a:noFill/>
          <a:ln w="3175">
            <a:solidFill>
              <a:schemeClr val="bg2"/>
            </a:solidFill>
            <a:prstDash val="dash"/>
            <a:round/>
            <a:headEnd/>
            <a:tailEnd/>
          </a:ln>
          <a:effectLst/>
        </p:spPr>
        <p:txBody>
          <a:bodyPr/>
          <a:lstStyle/>
          <a:p>
            <a:endParaRPr lang="it-IT"/>
          </a:p>
        </p:txBody>
      </p:sp>
      <p:sp>
        <p:nvSpPr>
          <p:cNvPr id="48187" name="Line 59"/>
          <p:cNvSpPr>
            <a:spLocks noChangeShapeType="1"/>
          </p:cNvSpPr>
          <p:nvPr/>
        </p:nvSpPr>
        <p:spPr bwMode="auto">
          <a:xfrm flipV="1">
            <a:off x="7308850" y="1887885"/>
            <a:ext cx="0" cy="4548188"/>
          </a:xfrm>
          <a:prstGeom prst="line">
            <a:avLst/>
          </a:prstGeom>
          <a:noFill/>
          <a:ln w="3175">
            <a:solidFill>
              <a:schemeClr val="bg2"/>
            </a:solidFill>
            <a:prstDash val="dash"/>
            <a:round/>
            <a:headEnd/>
            <a:tailEnd/>
          </a:ln>
          <a:effectLst/>
        </p:spPr>
        <p:txBody>
          <a:bodyPr/>
          <a:lstStyle/>
          <a:p>
            <a:endParaRPr lang="it-IT"/>
          </a:p>
        </p:txBody>
      </p:sp>
      <p:sp>
        <p:nvSpPr>
          <p:cNvPr id="48188" name="Line 60"/>
          <p:cNvSpPr>
            <a:spLocks noChangeShapeType="1"/>
          </p:cNvSpPr>
          <p:nvPr/>
        </p:nvSpPr>
        <p:spPr bwMode="auto">
          <a:xfrm flipV="1">
            <a:off x="8856663" y="1911698"/>
            <a:ext cx="0" cy="4548187"/>
          </a:xfrm>
          <a:prstGeom prst="line">
            <a:avLst/>
          </a:prstGeom>
          <a:noFill/>
          <a:ln w="3175">
            <a:solidFill>
              <a:schemeClr val="bg2"/>
            </a:solidFill>
            <a:prstDash val="dash"/>
            <a:round/>
            <a:headEnd/>
            <a:tailEnd/>
          </a:ln>
          <a:effectLst/>
        </p:spPr>
        <p:txBody>
          <a:bodyPr/>
          <a:lstStyle/>
          <a:p>
            <a:endParaRPr lang="it-IT"/>
          </a:p>
        </p:txBody>
      </p:sp>
      <p:cxnSp>
        <p:nvCxnSpPr>
          <p:cNvPr id="74" name="AutoShape 48"/>
          <p:cNvCxnSpPr>
            <a:cxnSpLocks noChangeShapeType="1"/>
            <a:stCxn id="48133" idx="3"/>
          </p:cNvCxnSpPr>
          <p:nvPr/>
        </p:nvCxnSpPr>
        <p:spPr bwMode="auto">
          <a:xfrm>
            <a:off x="1511300" y="2104579"/>
            <a:ext cx="1044476" cy="3563813"/>
          </a:xfrm>
          <a:prstGeom prst="straightConnector1">
            <a:avLst/>
          </a:prstGeom>
          <a:noFill/>
          <a:ln w="9525">
            <a:solidFill>
              <a:schemeClr val="tx1"/>
            </a:solidFill>
            <a:round/>
            <a:headEnd/>
            <a:tailEnd/>
          </a:ln>
          <a:effectLst/>
        </p:spPr>
      </p:cxnSp>
      <p:sp>
        <p:nvSpPr>
          <p:cNvPr id="76" name="Rectangle 11"/>
          <p:cNvSpPr>
            <a:spLocks noChangeArrowheads="1"/>
          </p:cNvSpPr>
          <p:nvPr/>
        </p:nvSpPr>
        <p:spPr bwMode="auto">
          <a:xfrm>
            <a:off x="2555776" y="5092328"/>
            <a:ext cx="863600" cy="1133971"/>
          </a:xfrm>
          <a:prstGeom prst="rect">
            <a:avLst/>
          </a:prstGeom>
          <a:solidFill>
            <a:srgbClr val="66CCFF"/>
          </a:solidFill>
          <a:ln w="9525">
            <a:solidFill>
              <a:schemeClr val="tx1"/>
            </a:solidFill>
            <a:miter lim="800000"/>
            <a:headEnd/>
            <a:tailEnd/>
          </a:ln>
          <a:effectLst/>
        </p:spPr>
        <p:txBody>
          <a:bodyPr wrap="square" lIns="91407" tIns="45705" rIns="91407" bIns="45705" anchor="ctr"/>
          <a:lstStyle/>
          <a:p>
            <a:pPr algn="ctr" defTabSz="913727">
              <a:spcBef>
                <a:spcPct val="50000"/>
              </a:spcBef>
            </a:pPr>
            <a:r>
              <a:rPr lang="it-IT" sz="1200" b="1" dirty="0" err="1" smtClean="0"/>
              <a:t>Health</a:t>
            </a:r>
            <a:r>
              <a:rPr lang="it-IT" sz="1200" b="1" dirty="0" smtClean="0"/>
              <a:t> and Security</a:t>
            </a:r>
            <a:endParaRPr lang="en-US" sz="1200" b="1" dirty="0" smtClean="0"/>
          </a:p>
        </p:txBody>
      </p:sp>
      <p:cxnSp>
        <p:nvCxnSpPr>
          <p:cNvPr id="83" name="AutoShape 56"/>
          <p:cNvCxnSpPr>
            <a:cxnSpLocks noChangeShapeType="1"/>
            <a:stCxn id="48138" idx="3"/>
            <a:endCxn id="48144" idx="1"/>
          </p:cNvCxnSpPr>
          <p:nvPr/>
        </p:nvCxnSpPr>
        <p:spPr bwMode="auto">
          <a:xfrm>
            <a:off x="3419475" y="2239554"/>
            <a:ext cx="1260153" cy="1793838"/>
          </a:xfrm>
          <a:prstGeom prst="straightConnector1">
            <a:avLst/>
          </a:prstGeom>
          <a:noFill/>
          <a:ln w="9525">
            <a:solidFill>
              <a:schemeClr val="tx1"/>
            </a:solidFill>
            <a:round/>
            <a:headEnd/>
            <a:tailEnd/>
          </a:ln>
          <a:effectLst/>
        </p:spPr>
      </p:cxnSp>
      <p:cxnSp>
        <p:nvCxnSpPr>
          <p:cNvPr id="85" name="AutoShape 54"/>
          <p:cNvCxnSpPr>
            <a:cxnSpLocks noChangeShapeType="1"/>
            <a:endCxn id="48141" idx="1"/>
          </p:cNvCxnSpPr>
          <p:nvPr/>
        </p:nvCxnSpPr>
        <p:spPr bwMode="auto">
          <a:xfrm flipV="1">
            <a:off x="3419872" y="2199829"/>
            <a:ext cx="1259756" cy="5035"/>
          </a:xfrm>
          <a:prstGeom prst="straightConnector1">
            <a:avLst/>
          </a:prstGeom>
          <a:noFill/>
          <a:ln w="9525">
            <a:solidFill>
              <a:schemeClr val="tx1"/>
            </a:solidFill>
            <a:round/>
            <a:headEnd/>
            <a:tailEnd/>
          </a:ln>
          <a:effectLst/>
        </p:spPr>
      </p:cxnSp>
      <p:sp>
        <p:nvSpPr>
          <p:cNvPr id="59" name="Nuvola 58"/>
          <p:cNvSpPr/>
          <p:nvPr/>
        </p:nvSpPr>
        <p:spPr>
          <a:xfrm>
            <a:off x="3851920" y="1844824"/>
            <a:ext cx="648072" cy="3600400"/>
          </a:xfrm>
          <a:prstGeom prst="cloud">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it-IT" sz="2400" b="1" dirty="0" err="1" smtClean="0">
                <a:solidFill>
                  <a:schemeClr val="bg1">
                    <a:lumMod val="50000"/>
                  </a:schemeClr>
                </a:solidFill>
              </a:rPr>
              <a:t>Capabilities</a:t>
            </a:r>
            <a:endParaRPr lang="it-IT" sz="2400" b="1" dirty="0">
              <a:solidFill>
                <a:schemeClr val="bg1">
                  <a:lumMod val="50000"/>
                </a:schemeClr>
              </a:solidFill>
            </a:endParaRPr>
          </a:p>
        </p:txBody>
      </p:sp>
      <p:pic>
        <p:nvPicPr>
          <p:cNvPr id="33793" name="Picture 1" descr="C:\Users\leone\Desktop\NASA_TRL_Meter.jpg"/>
          <p:cNvPicPr>
            <a:picLocks noChangeAspect="1" noChangeArrowheads="1"/>
          </p:cNvPicPr>
          <p:nvPr/>
        </p:nvPicPr>
        <p:blipFill>
          <a:blip r:embed="rId3" cstate="print"/>
          <a:srcRect/>
          <a:stretch>
            <a:fillRect/>
          </a:stretch>
        </p:blipFill>
        <p:spPr bwMode="auto">
          <a:xfrm>
            <a:off x="7812360" y="4722021"/>
            <a:ext cx="1115616" cy="1803323"/>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Ovale 66"/>
          <p:cNvSpPr/>
          <p:nvPr/>
        </p:nvSpPr>
        <p:spPr>
          <a:xfrm>
            <a:off x="2123728" y="1249362"/>
            <a:ext cx="4968552" cy="1656184"/>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Ovale 65"/>
          <p:cNvSpPr/>
          <p:nvPr/>
        </p:nvSpPr>
        <p:spPr>
          <a:xfrm>
            <a:off x="3275856" y="1249362"/>
            <a:ext cx="2592288"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Text Box 194"/>
          <p:cNvSpPr txBox="1">
            <a:spLocks noChangeArrowheads="1"/>
          </p:cNvSpPr>
          <p:nvPr/>
        </p:nvSpPr>
        <p:spPr bwMode="auto">
          <a:xfrm>
            <a:off x="3568860" y="1595117"/>
            <a:ext cx="2128101" cy="435268"/>
          </a:xfrm>
          <a:prstGeom prst="rect">
            <a:avLst/>
          </a:prstGeom>
          <a:noFill/>
          <a:ln w="9525">
            <a:noFill/>
            <a:miter lim="800000"/>
            <a:headEnd/>
            <a:tailEnd/>
          </a:ln>
          <a:effectLst/>
        </p:spPr>
        <p:txBody>
          <a:bodyPr lIns="65298" tIns="32649" rIns="65298" bIns="32649">
            <a:spAutoFit/>
          </a:bodyPr>
          <a:lstStyle/>
          <a:p>
            <a:pPr algn="ctr" defTabSz="913727">
              <a:spcBef>
                <a:spcPct val="50000"/>
              </a:spcBef>
            </a:pPr>
            <a:r>
              <a:rPr lang="it-IT" sz="1200" b="1" dirty="0" err="1" smtClean="0">
                <a:solidFill>
                  <a:schemeClr val="bg1"/>
                </a:solidFill>
                <a:latin typeface="Arial" pitchFamily="34" charset="0"/>
                <a:cs typeface="Arial" pitchFamily="34" charset="0"/>
              </a:rPr>
              <a:t>Fighting</a:t>
            </a:r>
            <a:r>
              <a:rPr lang="it-IT" sz="1200" b="1" dirty="0" smtClean="0">
                <a:solidFill>
                  <a:schemeClr val="bg1"/>
                </a:solidFill>
                <a:latin typeface="Arial" pitchFamily="34" charset="0"/>
                <a:cs typeface="Arial" pitchFamily="34" charset="0"/>
              </a:rPr>
              <a:t> crime and </a:t>
            </a:r>
            <a:r>
              <a:rPr lang="it-IT" sz="1200" b="1" dirty="0" err="1" smtClean="0">
                <a:solidFill>
                  <a:schemeClr val="bg1"/>
                </a:solidFill>
                <a:latin typeface="Arial" pitchFamily="34" charset="0"/>
                <a:cs typeface="Arial" pitchFamily="34" charset="0"/>
              </a:rPr>
              <a:t>terrorism</a:t>
            </a:r>
            <a:endParaRPr lang="it-IT" sz="1200" b="1" dirty="0" smtClean="0">
              <a:solidFill>
                <a:schemeClr val="bg1"/>
              </a:solidFill>
              <a:latin typeface="Arial" pitchFamily="34" charset="0"/>
              <a:cs typeface="Arial" pitchFamily="34" charset="0"/>
            </a:endParaRPr>
          </a:p>
        </p:txBody>
      </p:sp>
      <p:sp>
        <p:nvSpPr>
          <p:cNvPr id="6" name="Text Box 199"/>
          <p:cNvSpPr txBox="1">
            <a:spLocks noChangeArrowheads="1"/>
          </p:cNvSpPr>
          <p:nvPr/>
        </p:nvSpPr>
        <p:spPr bwMode="auto">
          <a:xfrm rot="20395974">
            <a:off x="110721" y="2057796"/>
            <a:ext cx="2030331" cy="527601"/>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it-IT" sz="1000" b="1" dirty="0" smtClean="0">
                <a:solidFill>
                  <a:srgbClr val="FF0000"/>
                </a:solidFill>
                <a:latin typeface="Arial" pitchFamily="34" charset="0"/>
              </a:rPr>
              <a:t>1.1 Analisi integrate per rilevamento di comportamenti anomali</a:t>
            </a:r>
            <a:endParaRPr lang="en-US" sz="1000" b="1" dirty="0" smtClean="0">
              <a:solidFill>
                <a:srgbClr val="FF0000"/>
              </a:solidFill>
              <a:latin typeface="Arial" pitchFamily="34" charset="0"/>
            </a:endParaRPr>
          </a:p>
        </p:txBody>
      </p:sp>
      <p:sp>
        <p:nvSpPr>
          <p:cNvPr id="7" name="Text Box 200"/>
          <p:cNvSpPr txBox="1">
            <a:spLocks noChangeArrowheads="1"/>
          </p:cNvSpPr>
          <p:nvPr/>
        </p:nvSpPr>
        <p:spPr bwMode="auto">
          <a:xfrm rot="19739838">
            <a:off x="365507" y="2590335"/>
            <a:ext cx="1778148" cy="373712"/>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it-IT" sz="1000" b="1" dirty="0" smtClean="0">
                <a:solidFill>
                  <a:srgbClr val="FF0000"/>
                </a:solidFill>
                <a:latin typeface="Arial" pitchFamily="34" charset="0"/>
              </a:rPr>
              <a:t>1.2 Data </a:t>
            </a:r>
            <a:r>
              <a:rPr lang="it-IT" sz="1000" b="1" dirty="0" err="1" smtClean="0">
                <a:solidFill>
                  <a:srgbClr val="FF0000"/>
                </a:solidFill>
                <a:latin typeface="Arial" pitchFamily="34" charset="0"/>
              </a:rPr>
              <a:t>Fusion</a:t>
            </a:r>
            <a:r>
              <a:rPr lang="it-IT" sz="1000" b="1" dirty="0" smtClean="0">
                <a:solidFill>
                  <a:srgbClr val="FF0000"/>
                </a:solidFill>
                <a:latin typeface="Arial" pitchFamily="34" charset="0"/>
              </a:rPr>
              <a:t> di sensori eterogenei</a:t>
            </a:r>
            <a:endParaRPr lang="en-US" sz="1000" b="1" dirty="0" smtClean="0">
              <a:solidFill>
                <a:srgbClr val="FF0000"/>
              </a:solidFill>
              <a:latin typeface="Arial" pitchFamily="34" charset="0"/>
            </a:endParaRPr>
          </a:p>
        </p:txBody>
      </p:sp>
      <p:sp>
        <p:nvSpPr>
          <p:cNvPr id="9" name="Text Box 208"/>
          <p:cNvSpPr txBox="1">
            <a:spLocks noChangeArrowheads="1"/>
          </p:cNvSpPr>
          <p:nvPr/>
        </p:nvSpPr>
        <p:spPr bwMode="auto">
          <a:xfrm rot="3942704">
            <a:off x="4774474" y="3903454"/>
            <a:ext cx="2878615" cy="527601"/>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it-IT" sz="1000" b="1" dirty="0" smtClean="0">
                <a:solidFill>
                  <a:srgbClr val="000000"/>
                </a:solidFill>
                <a:latin typeface="Arial" pitchFamily="34" charset="0"/>
              </a:rPr>
              <a:t>6.1 Rivelazione di composti in tracce (esplosivi, droghe, chimici, biologici, veleni, e loro precursori)</a:t>
            </a:r>
            <a:endParaRPr lang="en-US" sz="1000" b="1" dirty="0" smtClean="0">
              <a:solidFill>
                <a:srgbClr val="000000"/>
              </a:solidFill>
              <a:latin typeface="Arial" pitchFamily="34" charset="0"/>
            </a:endParaRPr>
          </a:p>
        </p:txBody>
      </p:sp>
      <p:sp>
        <p:nvSpPr>
          <p:cNvPr id="10" name="Text Box 210"/>
          <p:cNvSpPr txBox="1">
            <a:spLocks noChangeArrowheads="1"/>
          </p:cNvSpPr>
          <p:nvPr/>
        </p:nvSpPr>
        <p:spPr bwMode="auto">
          <a:xfrm rot="16658835">
            <a:off x="2483360" y="4062262"/>
            <a:ext cx="1799931" cy="219824"/>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en-US" sz="1000" b="1" dirty="0" smtClean="0">
                <a:solidFill>
                  <a:schemeClr val="accent2">
                    <a:lumMod val="75000"/>
                  </a:schemeClr>
                </a:solidFill>
                <a:latin typeface="Arial" pitchFamily="34" charset="0"/>
              </a:rPr>
              <a:t>2.10 </a:t>
            </a:r>
            <a:r>
              <a:rPr lang="en-US" sz="1000" b="1" dirty="0" err="1" smtClean="0">
                <a:solidFill>
                  <a:schemeClr val="accent2">
                    <a:lumMod val="75000"/>
                  </a:schemeClr>
                </a:solidFill>
                <a:latin typeface="Arial" pitchFamily="34" charset="0"/>
              </a:rPr>
              <a:t>Sicurezza</a:t>
            </a:r>
            <a:r>
              <a:rPr lang="en-US" sz="1000" b="1" dirty="0" smtClean="0">
                <a:solidFill>
                  <a:schemeClr val="accent2">
                    <a:lumMod val="75000"/>
                  </a:schemeClr>
                </a:solidFill>
                <a:latin typeface="Arial" pitchFamily="34" charset="0"/>
              </a:rPr>
              <a:t> </a:t>
            </a:r>
            <a:r>
              <a:rPr lang="en-US" sz="1000" b="1" dirty="0" err="1" smtClean="0">
                <a:solidFill>
                  <a:schemeClr val="accent2">
                    <a:lumMod val="75000"/>
                  </a:schemeClr>
                </a:solidFill>
                <a:latin typeface="Arial" pitchFamily="34" charset="0"/>
              </a:rPr>
              <a:t>di</a:t>
            </a:r>
            <a:r>
              <a:rPr lang="en-US" sz="1000" b="1" dirty="0" smtClean="0">
                <a:solidFill>
                  <a:schemeClr val="accent2">
                    <a:lumMod val="75000"/>
                  </a:schemeClr>
                </a:solidFill>
                <a:latin typeface="Arial" pitchFamily="34" charset="0"/>
              </a:rPr>
              <a:t> </a:t>
            </a:r>
            <a:r>
              <a:rPr lang="en-US" sz="1000" b="1" dirty="0" err="1" smtClean="0">
                <a:solidFill>
                  <a:schemeClr val="accent2">
                    <a:lumMod val="75000"/>
                  </a:schemeClr>
                </a:solidFill>
                <a:latin typeface="Arial" pitchFamily="34" charset="0"/>
              </a:rPr>
              <a:t>Rete</a:t>
            </a:r>
            <a:endParaRPr lang="en-US" sz="1000" b="1" dirty="0" smtClean="0">
              <a:solidFill>
                <a:schemeClr val="accent2">
                  <a:lumMod val="75000"/>
                </a:schemeClr>
              </a:solidFill>
              <a:latin typeface="Arial" pitchFamily="34" charset="0"/>
            </a:endParaRPr>
          </a:p>
        </p:txBody>
      </p:sp>
      <p:sp>
        <p:nvSpPr>
          <p:cNvPr id="11" name="Text Box 211"/>
          <p:cNvSpPr txBox="1">
            <a:spLocks noChangeArrowheads="1"/>
          </p:cNvSpPr>
          <p:nvPr/>
        </p:nvSpPr>
        <p:spPr bwMode="auto">
          <a:xfrm rot="18005609">
            <a:off x="1439574" y="3482146"/>
            <a:ext cx="1847035" cy="373712"/>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it-IT" sz="1000" b="1" dirty="0" smtClean="0">
                <a:solidFill>
                  <a:schemeClr val="accent2">
                    <a:lumMod val="75000"/>
                  </a:schemeClr>
                </a:solidFill>
                <a:latin typeface="Arial" pitchFamily="34" charset="0"/>
              </a:rPr>
              <a:t>2.2 Reti wireless </a:t>
            </a:r>
            <a:r>
              <a:rPr lang="it-IT" sz="1000" b="1" dirty="0" err="1" smtClean="0">
                <a:solidFill>
                  <a:schemeClr val="accent2">
                    <a:lumMod val="75000"/>
                  </a:schemeClr>
                </a:solidFill>
                <a:latin typeface="Arial" pitchFamily="34" charset="0"/>
              </a:rPr>
              <a:t>ad-hoc</a:t>
            </a:r>
            <a:r>
              <a:rPr lang="it-IT" sz="1000" b="1" dirty="0" smtClean="0">
                <a:solidFill>
                  <a:schemeClr val="accent2">
                    <a:lumMod val="75000"/>
                  </a:schemeClr>
                </a:solidFill>
                <a:latin typeface="Arial" pitchFamily="34" charset="0"/>
              </a:rPr>
              <a:t> e di sensori</a:t>
            </a:r>
            <a:endParaRPr lang="en-US" sz="1000" b="1" dirty="0" smtClean="0">
              <a:solidFill>
                <a:schemeClr val="accent2">
                  <a:lumMod val="75000"/>
                </a:schemeClr>
              </a:solidFill>
              <a:latin typeface="Arial" pitchFamily="34" charset="0"/>
            </a:endParaRPr>
          </a:p>
        </p:txBody>
      </p:sp>
      <p:sp>
        <p:nvSpPr>
          <p:cNvPr id="12" name="Text Box 213"/>
          <p:cNvSpPr txBox="1">
            <a:spLocks noChangeArrowheads="1"/>
          </p:cNvSpPr>
          <p:nvPr/>
        </p:nvSpPr>
        <p:spPr bwMode="auto">
          <a:xfrm rot="16781647">
            <a:off x="1968164" y="3908466"/>
            <a:ext cx="2366456" cy="219824"/>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en-US" sz="1000" b="1" dirty="0" smtClean="0">
                <a:solidFill>
                  <a:schemeClr val="accent2">
                    <a:lumMod val="75000"/>
                  </a:schemeClr>
                </a:solidFill>
                <a:latin typeface="Arial" pitchFamily="34" charset="0"/>
              </a:rPr>
              <a:t>2.6 Network Centric Communication</a:t>
            </a:r>
          </a:p>
        </p:txBody>
      </p:sp>
      <p:sp>
        <p:nvSpPr>
          <p:cNvPr id="13" name="Text Box 215"/>
          <p:cNvSpPr txBox="1">
            <a:spLocks noChangeArrowheads="1"/>
          </p:cNvSpPr>
          <p:nvPr/>
        </p:nvSpPr>
        <p:spPr bwMode="auto">
          <a:xfrm rot="16200000">
            <a:off x="3551003" y="3894879"/>
            <a:ext cx="1897079" cy="373712"/>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en-US" sz="1000" b="1" dirty="0" smtClean="0">
                <a:solidFill>
                  <a:srgbClr val="00B050"/>
                </a:solidFill>
                <a:latin typeface="Arial" pitchFamily="34" charset="0"/>
              </a:rPr>
              <a:t>3.3  </a:t>
            </a:r>
            <a:r>
              <a:rPr lang="en-US" sz="1000" b="1" dirty="0" err="1" smtClean="0">
                <a:solidFill>
                  <a:srgbClr val="00B050"/>
                </a:solidFill>
                <a:latin typeface="Arial" pitchFamily="34" charset="0"/>
              </a:rPr>
              <a:t>Individuazione</a:t>
            </a:r>
            <a:r>
              <a:rPr lang="en-US" sz="1000" b="1" dirty="0" smtClean="0">
                <a:solidFill>
                  <a:srgbClr val="00B050"/>
                </a:solidFill>
                <a:latin typeface="Arial" pitchFamily="34" charset="0"/>
              </a:rPr>
              <a:t> </a:t>
            </a:r>
            <a:r>
              <a:rPr lang="en-US" sz="1000" b="1" dirty="0" err="1" smtClean="0">
                <a:solidFill>
                  <a:srgbClr val="00B050"/>
                </a:solidFill>
                <a:latin typeface="Arial" pitchFamily="34" charset="0"/>
              </a:rPr>
              <a:t>di</a:t>
            </a:r>
            <a:r>
              <a:rPr lang="en-US" sz="1000" b="1" dirty="0" smtClean="0">
                <a:solidFill>
                  <a:srgbClr val="00B050"/>
                </a:solidFill>
                <a:latin typeface="Arial" pitchFamily="34" charset="0"/>
              </a:rPr>
              <a:t> </a:t>
            </a:r>
            <a:r>
              <a:rPr lang="en-US" sz="1000" b="1" dirty="0" err="1" smtClean="0">
                <a:solidFill>
                  <a:srgbClr val="00B050"/>
                </a:solidFill>
                <a:latin typeface="Arial" pitchFamily="34" charset="0"/>
              </a:rPr>
              <a:t>eventi</a:t>
            </a:r>
            <a:r>
              <a:rPr lang="en-US" sz="1000" b="1" dirty="0" smtClean="0">
                <a:solidFill>
                  <a:srgbClr val="00B050"/>
                </a:solidFill>
                <a:latin typeface="Arial" pitchFamily="34" charset="0"/>
              </a:rPr>
              <a:t> </a:t>
            </a:r>
            <a:r>
              <a:rPr lang="en-US" sz="1000" b="1" dirty="0" err="1" smtClean="0">
                <a:solidFill>
                  <a:srgbClr val="00B050"/>
                </a:solidFill>
                <a:latin typeface="Arial" pitchFamily="34" charset="0"/>
              </a:rPr>
              <a:t>anomali</a:t>
            </a:r>
            <a:endParaRPr lang="en-US" sz="1000" b="1" dirty="0" smtClean="0">
              <a:solidFill>
                <a:srgbClr val="00B050"/>
              </a:solidFill>
              <a:latin typeface="Arial" pitchFamily="34" charset="0"/>
            </a:endParaRPr>
          </a:p>
        </p:txBody>
      </p:sp>
      <p:sp>
        <p:nvSpPr>
          <p:cNvPr id="15" name="Text Box 217"/>
          <p:cNvSpPr txBox="1">
            <a:spLocks noChangeArrowheads="1"/>
          </p:cNvSpPr>
          <p:nvPr/>
        </p:nvSpPr>
        <p:spPr bwMode="auto">
          <a:xfrm rot="4947300">
            <a:off x="3702943" y="4068164"/>
            <a:ext cx="2362157" cy="219824"/>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en-US" sz="1000" b="1" dirty="0" smtClean="0">
                <a:solidFill>
                  <a:schemeClr val="tx2"/>
                </a:solidFill>
                <a:latin typeface="Arial" pitchFamily="34" charset="0"/>
              </a:rPr>
              <a:t>5.1 </a:t>
            </a:r>
            <a:r>
              <a:rPr lang="en-US" sz="1000" b="1" dirty="0" err="1" smtClean="0">
                <a:solidFill>
                  <a:schemeClr val="tx2"/>
                </a:solidFill>
                <a:latin typeface="Arial" pitchFamily="34" charset="0"/>
              </a:rPr>
              <a:t>Fusione</a:t>
            </a:r>
            <a:r>
              <a:rPr lang="en-US" sz="1000" b="1" dirty="0" smtClean="0">
                <a:solidFill>
                  <a:schemeClr val="tx2"/>
                </a:solidFill>
                <a:latin typeface="Arial" pitchFamily="34" charset="0"/>
              </a:rPr>
              <a:t> </a:t>
            </a:r>
            <a:r>
              <a:rPr lang="en-US" sz="1000" b="1" dirty="0" err="1" smtClean="0">
                <a:solidFill>
                  <a:schemeClr val="tx2"/>
                </a:solidFill>
                <a:latin typeface="Arial" pitchFamily="34" charset="0"/>
              </a:rPr>
              <a:t>delle</a:t>
            </a:r>
            <a:r>
              <a:rPr lang="en-US" sz="1000" b="1" dirty="0" smtClean="0">
                <a:solidFill>
                  <a:schemeClr val="tx2"/>
                </a:solidFill>
                <a:latin typeface="Arial" pitchFamily="34" charset="0"/>
              </a:rPr>
              <a:t> </a:t>
            </a:r>
            <a:r>
              <a:rPr lang="en-US" sz="1000" b="1" dirty="0" err="1" smtClean="0">
                <a:solidFill>
                  <a:schemeClr val="tx2"/>
                </a:solidFill>
                <a:latin typeface="Arial" pitchFamily="34" charset="0"/>
              </a:rPr>
              <a:t>informazioni</a:t>
            </a:r>
            <a:endParaRPr lang="en-US" sz="1000" b="1" dirty="0" smtClean="0">
              <a:solidFill>
                <a:schemeClr val="tx2"/>
              </a:solidFill>
              <a:latin typeface="Arial" pitchFamily="34" charset="0"/>
            </a:endParaRPr>
          </a:p>
        </p:txBody>
      </p:sp>
      <p:sp>
        <p:nvSpPr>
          <p:cNvPr id="16" name="Text Box 219"/>
          <p:cNvSpPr txBox="1">
            <a:spLocks noChangeArrowheads="1"/>
          </p:cNvSpPr>
          <p:nvPr/>
        </p:nvSpPr>
        <p:spPr bwMode="auto">
          <a:xfrm rot="17372681">
            <a:off x="1573088" y="3619356"/>
            <a:ext cx="2400563" cy="527601"/>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it-IT" sz="1000" b="1" dirty="0" smtClean="0">
                <a:solidFill>
                  <a:schemeClr val="accent2">
                    <a:lumMod val="75000"/>
                  </a:schemeClr>
                </a:solidFill>
                <a:latin typeface="Arial" pitchFamily="34" charset="0"/>
              </a:rPr>
              <a:t>2.4 Integrazione del segmento satellitare a supporto di applicazioni evolute</a:t>
            </a:r>
            <a:endParaRPr lang="en-US" sz="1000" b="1" dirty="0" smtClean="0">
              <a:solidFill>
                <a:schemeClr val="accent2">
                  <a:lumMod val="75000"/>
                </a:schemeClr>
              </a:solidFill>
              <a:latin typeface="Arial" pitchFamily="34" charset="0"/>
            </a:endParaRPr>
          </a:p>
        </p:txBody>
      </p:sp>
      <p:sp>
        <p:nvSpPr>
          <p:cNvPr id="17" name="Text Box 220"/>
          <p:cNvSpPr txBox="1">
            <a:spLocks noChangeArrowheads="1"/>
          </p:cNvSpPr>
          <p:nvPr/>
        </p:nvSpPr>
        <p:spPr bwMode="auto">
          <a:xfrm>
            <a:off x="2411760" y="1825426"/>
            <a:ext cx="1013727" cy="373712"/>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en-US" sz="1000" b="1" dirty="0" smtClean="0"/>
              <a:t>Transportation Security</a:t>
            </a:r>
          </a:p>
        </p:txBody>
      </p:sp>
      <p:sp>
        <p:nvSpPr>
          <p:cNvPr id="18" name="Text Box 221"/>
          <p:cNvSpPr txBox="1">
            <a:spLocks noChangeArrowheads="1"/>
          </p:cNvSpPr>
          <p:nvPr/>
        </p:nvSpPr>
        <p:spPr bwMode="auto">
          <a:xfrm rot="19572938">
            <a:off x="684815" y="2867614"/>
            <a:ext cx="1881984" cy="373712"/>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en-US" sz="1000" b="1" dirty="0" smtClean="0">
                <a:solidFill>
                  <a:srgbClr val="FF0000"/>
                </a:solidFill>
                <a:latin typeface="Arial" pitchFamily="34" charset="0"/>
              </a:rPr>
              <a:t>1.7 </a:t>
            </a:r>
            <a:r>
              <a:rPr lang="en-US" sz="1000" b="1" dirty="0" err="1" smtClean="0">
                <a:solidFill>
                  <a:srgbClr val="FF0000"/>
                </a:solidFill>
                <a:latin typeface="Arial" pitchFamily="34" charset="0"/>
              </a:rPr>
              <a:t>Sistemi</a:t>
            </a:r>
            <a:r>
              <a:rPr lang="en-US" sz="1000" b="1" dirty="0" smtClean="0">
                <a:solidFill>
                  <a:srgbClr val="FF0000"/>
                </a:solidFill>
                <a:latin typeface="Arial" pitchFamily="34" charset="0"/>
              </a:rPr>
              <a:t> </a:t>
            </a:r>
            <a:r>
              <a:rPr lang="en-US" sz="1000" b="1" dirty="0" err="1" smtClean="0">
                <a:solidFill>
                  <a:srgbClr val="FF0000"/>
                </a:solidFill>
                <a:latin typeface="Arial" pitchFamily="34" charset="0"/>
              </a:rPr>
              <a:t>di</a:t>
            </a:r>
            <a:r>
              <a:rPr lang="en-US" sz="1000" b="1" dirty="0" smtClean="0">
                <a:solidFill>
                  <a:srgbClr val="FF0000"/>
                </a:solidFill>
                <a:latin typeface="Arial" pitchFamily="34" charset="0"/>
              </a:rPr>
              <a:t> </a:t>
            </a:r>
            <a:r>
              <a:rPr lang="en-US" sz="1000" b="1" dirty="0" err="1" smtClean="0">
                <a:solidFill>
                  <a:srgbClr val="FF0000"/>
                </a:solidFill>
                <a:latin typeface="Arial" pitchFamily="34" charset="0"/>
              </a:rPr>
              <a:t>sorveglianza</a:t>
            </a:r>
            <a:r>
              <a:rPr lang="en-US" sz="1000" b="1" dirty="0" smtClean="0">
                <a:solidFill>
                  <a:srgbClr val="FF0000"/>
                </a:solidFill>
                <a:latin typeface="Arial" pitchFamily="34" charset="0"/>
              </a:rPr>
              <a:t> </a:t>
            </a:r>
            <a:r>
              <a:rPr lang="en-US" sz="1000" b="1" dirty="0" err="1" smtClean="0">
                <a:solidFill>
                  <a:srgbClr val="FF0000"/>
                </a:solidFill>
                <a:latin typeface="Arial" pitchFamily="34" charset="0"/>
              </a:rPr>
              <a:t>perimetrale</a:t>
            </a:r>
            <a:endParaRPr lang="en-US" sz="1000" b="1" dirty="0" smtClean="0">
              <a:solidFill>
                <a:srgbClr val="FF0000"/>
              </a:solidFill>
              <a:latin typeface="Arial" pitchFamily="34" charset="0"/>
            </a:endParaRPr>
          </a:p>
        </p:txBody>
      </p:sp>
      <p:sp>
        <p:nvSpPr>
          <p:cNvPr id="19" name="Text Box 222"/>
          <p:cNvSpPr txBox="1">
            <a:spLocks noChangeArrowheads="1"/>
          </p:cNvSpPr>
          <p:nvPr/>
        </p:nvSpPr>
        <p:spPr bwMode="auto">
          <a:xfrm rot="21351069">
            <a:off x="5880432" y="1786904"/>
            <a:ext cx="939233" cy="373712"/>
          </a:xfrm>
          <a:prstGeom prst="rect">
            <a:avLst/>
          </a:prstGeom>
          <a:noFill/>
          <a:ln w="9525">
            <a:noFill/>
            <a:miter lim="800000"/>
            <a:headEnd/>
            <a:tailEnd/>
          </a:ln>
          <a:effectLst/>
        </p:spPr>
        <p:txBody>
          <a:bodyPr lIns="65298" tIns="32649" rIns="65298" bIns="32649">
            <a:spAutoFit/>
          </a:bodyPr>
          <a:lstStyle/>
          <a:p>
            <a:pPr algn="ctr" defTabSz="913727">
              <a:spcBef>
                <a:spcPct val="50000"/>
              </a:spcBef>
            </a:pPr>
            <a:r>
              <a:rPr lang="it-IT" sz="1000" b="1" dirty="0" err="1" smtClean="0"/>
              <a:t>Health</a:t>
            </a:r>
            <a:r>
              <a:rPr lang="it-IT" sz="1000" b="1" dirty="0" smtClean="0"/>
              <a:t> and Security </a:t>
            </a:r>
            <a:endParaRPr lang="en-US" sz="800" b="1" dirty="0" smtClean="0">
              <a:solidFill>
                <a:srgbClr val="000000"/>
              </a:solidFill>
              <a:latin typeface="Arial" pitchFamily="34" charset="0"/>
            </a:endParaRPr>
          </a:p>
        </p:txBody>
      </p:sp>
      <p:sp>
        <p:nvSpPr>
          <p:cNvPr id="21" name="Text Box 226"/>
          <p:cNvSpPr txBox="1">
            <a:spLocks noChangeArrowheads="1"/>
          </p:cNvSpPr>
          <p:nvPr/>
        </p:nvSpPr>
        <p:spPr bwMode="auto">
          <a:xfrm rot="2994037">
            <a:off x="6024444" y="3267607"/>
            <a:ext cx="2205085" cy="681489"/>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it-IT" sz="1000" b="1" dirty="0" smtClean="0">
                <a:solidFill>
                  <a:srgbClr val="000000"/>
                </a:solidFill>
                <a:latin typeface="Arial" pitchFamily="34" charset="0"/>
              </a:rPr>
              <a:t>6.3 Piattaforme </a:t>
            </a:r>
            <a:r>
              <a:rPr lang="it-IT" sz="1000" b="1" dirty="0" err="1" smtClean="0">
                <a:solidFill>
                  <a:srgbClr val="000000"/>
                </a:solidFill>
                <a:latin typeface="Arial" pitchFamily="34" charset="0"/>
              </a:rPr>
              <a:t>multisensori</a:t>
            </a:r>
            <a:r>
              <a:rPr lang="it-IT" sz="1000" b="1" dirty="0" smtClean="0">
                <a:solidFill>
                  <a:srgbClr val="000000"/>
                </a:solidFill>
                <a:latin typeface="Arial" pitchFamily="34" charset="0"/>
              </a:rPr>
              <a:t> intelligenti per la riduzione dei falsi allarmi nel monitoraggio di </a:t>
            </a:r>
            <a:r>
              <a:rPr lang="it-IT" sz="1000" b="1" dirty="0" err="1" smtClean="0">
                <a:solidFill>
                  <a:srgbClr val="000000"/>
                </a:solidFill>
                <a:latin typeface="Arial" pitchFamily="34" charset="0"/>
              </a:rPr>
              <a:t>bio-hazard</a:t>
            </a:r>
            <a:endParaRPr lang="en-US" sz="1000" b="1" dirty="0" smtClean="0">
              <a:solidFill>
                <a:srgbClr val="000000"/>
              </a:solidFill>
              <a:latin typeface="Arial" pitchFamily="34" charset="0"/>
            </a:endParaRPr>
          </a:p>
        </p:txBody>
      </p:sp>
      <p:sp>
        <p:nvSpPr>
          <p:cNvPr id="22" name="Text Box 227"/>
          <p:cNvSpPr txBox="1">
            <a:spLocks noChangeArrowheads="1"/>
          </p:cNvSpPr>
          <p:nvPr/>
        </p:nvSpPr>
        <p:spPr bwMode="auto">
          <a:xfrm rot="3720431">
            <a:off x="5384682" y="3741437"/>
            <a:ext cx="2444062" cy="373712"/>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fr-FR" sz="1000" b="1" dirty="0" smtClean="0">
                <a:solidFill>
                  <a:srgbClr val="000000"/>
                </a:solidFill>
                <a:latin typeface="Arial" pitchFamily="34" charset="0"/>
              </a:rPr>
              <a:t>6.2 Stand-off </a:t>
            </a:r>
            <a:r>
              <a:rPr lang="fr-FR" sz="1000" b="1" dirty="0" err="1" smtClean="0">
                <a:solidFill>
                  <a:srgbClr val="000000"/>
                </a:solidFill>
                <a:latin typeface="Arial" pitchFamily="34" charset="0"/>
              </a:rPr>
              <a:t>detection</a:t>
            </a:r>
            <a:r>
              <a:rPr lang="fr-FR" sz="1000" b="1" dirty="0" smtClean="0">
                <a:solidFill>
                  <a:srgbClr val="000000"/>
                </a:solidFill>
                <a:latin typeface="Arial" pitchFamily="34" charset="0"/>
              </a:rPr>
              <a:t> di </a:t>
            </a:r>
            <a:r>
              <a:rPr lang="fr-FR" sz="1000" b="1" dirty="0" err="1" smtClean="0">
                <a:solidFill>
                  <a:srgbClr val="000000"/>
                </a:solidFill>
                <a:latin typeface="Arial" pitchFamily="34" charset="0"/>
              </a:rPr>
              <a:t>minacce</a:t>
            </a:r>
            <a:r>
              <a:rPr lang="fr-FR" sz="1000" b="1" dirty="0" smtClean="0">
                <a:solidFill>
                  <a:srgbClr val="000000"/>
                </a:solidFill>
                <a:latin typeface="Arial" pitchFamily="34" charset="0"/>
              </a:rPr>
              <a:t> </a:t>
            </a:r>
            <a:r>
              <a:rPr lang="fr-FR" sz="1000" b="1" dirty="0" err="1" smtClean="0">
                <a:solidFill>
                  <a:srgbClr val="000000"/>
                </a:solidFill>
                <a:latin typeface="Arial" pitchFamily="34" charset="0"/>
              </a:rPr>
              <a:t>chimiche</a:t>
            </a:r>
            <a:r>
              <a:rPr lang="fr-FR" sz="1000" b="1" dirty="0" smtClean="0">
                <a:solidFill>
                  <a:srgbClr val="000000"/>
                </a:solidFill>
                <a:latin typeface="Arial" pitchFamily="34" charset="0"/>
              </a:rPr>
              <a:t> e </a:t>
            </a:r>
            <a:r>
              <a:rPr lang="fr-FR" sz="1000" b="1" dirty="0" err="1" smtClean="0">
                <a:solidFill>
                  <a:srgbClr val="000000"/>
                </a:solidFill>
                <a:latin typeface="Arial" pitchFamily="34" charset="0"/>
              </a:rPr>
              <a:t>biologiche</a:t>
            </a:r>
            <a:endParaRPr lang="en-US" sz="1000" b="1" dirty="0" smtClean="0">
              <a:solidFill>
                <a:srgbClr val="000000"/>
              </a:solidFill>
              <a:latin typeface="Arial" pitchFamily="34" charset="0"/>
            </a:endParaRPr>
          </a:p>
        </p:txBody>
      </p:sp>
      <p:sp>
        <p:nvSpPr>
          <p:cNvPr id="23" name="Text Box 228"/>
          <p:cNvSpPr txBox="1">
            <a:spLocks noChangeArrowheads="1"/>
          </p:cNvSpPr>
          <p:nvPr/>
        </p:nvSpPr>
        <p:spPr bwMode="auto">
          <a:xfrm rot="21424620">
            <a:off x="4940870" y="2289540"/>
            <a:ext cx="1073640" cy="219824"/>
          </a:xfrm>
          <a:prstGeom prst="rect">
            <a:avLst/>
          </a:prstGeom>
          <a:noFill/>
          <a:ln w="9525">
            <a:noFill/>
            <a:miter lim="800000"/>
            <a:headEnd/>
            <a:tailEnd/>
          </a:ln>
          <a:effectLst/>
        </p:spPr>
        <p:txBody>
          <a:bodyPr wrap="square" lIns="65298" tIns="32649" rIns="65298" bIns="32649">
            <a:spAutoFit/>
          </a:bodyPr>
          <a:lstStyle/>
          <a:p>
            <a:r>
              <a:rPr lang="it-IT" sz="1000" b="1" dirty="0" err="1" smtClean="0"/>
              <a:t>Agrifood</a:t>
            </a:r>
            <a:r>
              <a:rPr lang="it-IT" sz="1000" b="1" dirty="0" smtClean="0"/>
              <a:t> Security</a:t>
            </a:r>
          </a:p>
        </p:txBody>
      </p:sp>
      <p:sp>
        <p:nvSpPr>
          <p:cNvPr id="24" name="Text Box 229"/>
          <p:cNvSpPr txBox="1">
            <a:spLocks noChangeArrowheads="1"/>
          </p:cNvSpPr>
          <p:nvPr/>
        </p:nvSpPr>
        <p:spPr bwMode="auto">
          <a:xfrm rot="4772863">
            <a:off x="4190797" y="3806923"/>
            <a:ext cx="1723260" cy="219824"/>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en-US" sz="1000" b="1" dirty="0" smtClean="0">
                <a:solidFill>
                  <a:schemeClr val="tx2"/>
                </a:solidFill>
                <a:latin typeface="Arial" pitchFamily="34" charset="0"/>
              </a:rPr>
              <a:t>5.2 </a:t>
            </a:r>
            <a:r>
              <a:rPr lang="en-US" sz="1000" b="1" dirty="0" err="1" smtClean="0">
                <a:solidFill>
                  <a:schemeClr val="tx2"/>
                </a:solidFill>
                <a:latin typeface="Arial" pitchFamily="34" charset="0"/>
              </a:rPr>
              <a:t>Sicurezza</a:t>
            </a:r>
            <a:r>
              <a:rPr lang="en-US" sz="1000" b="1" dirty="0" smtClean="0">
                <a:solidFill>
                  <a:schemeClr val="tx2"/>
                </a:solidFill>
                <a:latin typeface="Arial" pitchFamily="34" charset="0"/>
              </a:rPr>
              <a:t> del </a:t>
            </a:r>
            <a:r>
              <a:rPr lang="en-US" sz="1000" b="1" dirty="0" err="1" smtClean="0">
                <a:solidFill>
                  <a:schemeClr val="tx2"/>
                </a:solidFill>
                <a:latin typeface="Arial" pitchFamily="34" charset="0"/>
              </a:rPr>
              <a:t>dato</a:t>
            </a:r>
            <a:endParaRPr lang="en-US" sz="1000" b="1" dirty="0" smtClean="0">
              <a:solidFill>
                <a:schemeClr val="tx2"/>
              </a:solidFill>
              <a:latin typeface="Arial" pitchFamily="34" charset="0"/>
            </a:endParaRPr>
          </a:p>
        </p:txBody>
      </p:sp>
      <p:sp>
        <p:nvSpPr>
          <p:cNvPr id="27" name="Text Box 237"/>
          <p:cNvSpPr txBox="1">
            <a:spLocks noChangeArrowheads="1"/>
          </p:cNvSpPr>
          <p:nvPr/>
        </p:nvSpPr>
        <p:spPr bwMode="auto">
          <a:xfrm>
            <a:off x="3347864" y="2401490"/>
            <a:ext cx="1346578" cy="219824"/>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it-IT" sz="1000" b="1" dirty="0" smtClean="0"/>
              <a:t>Energy </a:t>
            </a:r>
            <a:r>
              <a:rPr lang="it-IT" sz="1000" b="1" dirty="0" err="1" smtClean="0"/>
              <a:t>Supply</a:t>
            </a:r>
            <a:r>
              <a:rPr lang="it-IT" sz="1000" b="1" dirty="0" smtClean="0"/>
              <a:t> security</a:t>
            </a:r>
            <a:endParaRPr lang="en-US" sz="800" b="1" dirty="0" smtClean="0">
              <a:solidFill>
                <a:srgbClr val="000000"/>
              </a:solidFill>
              <a:latin typeface="Arial" pitchFamily="34" charset="0"/>
            </a:endParaRPr>
          </a:p>
        </p:txBody>
      </p:sp>
      <p:sp>
        <p:nvSpPr>
          <p:cNvPr id="41" name="Text Box 274"/>
          <p:cNvSpPr txBox="1">
            <a:spLocks noChangeArrowheads="1"/>
          </p:cNvSpPr>
          <p:nvPr/>
        </p:nvSpPr>
        <p:spPr bwMode="auto">
          <a:xfrm rot="19307130">
            <a:off x="948266" y="3193790"/>
            <a:ext cx="1939291" cy="219824"/>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en-US" sz="1000" b="1" dirty="0" smtClean="0">
                <a:solidFill>
                  <a:srgbClr val="FF0000"/>
                </a:solidFill>
                <a:latin typeface="Arial" pitchFamily="34" charset="0"/>
              </a:rPr>
              <a:t>1.9 </a:t>
            </a:r>
            <a:r>
              <a:rPr lang="en-US" sz="1000" b="1" dirty="0" err="1" smtClean="0">
                <a:solidFill>
                  <a:srgbClr val="FF0000"/>
                </a:solidFill>
                <a:latin typeface="Arial" pitchFamily="34" charset="0"/>
              </a:rPr>
              <a:t>Riconoscimento</a:t>
            </a:r>
            <a:r>
              <a:rPr lang="en-US" sz="1000" b="1" dirty="0" smtClean="0">
                <a:solidFill>
                  <a:srgbClr val="FF0000"/>
                </a:solidFill>
                <a:latin typeface="Arial" pitchFamily="34" charset="0"/>
              </a:rPr>
              <a:t> </a:t>
            </a:r>
            <a:r>
              <a:rPr lang="en-US" sz="1000" b="1" dirty="0" err="1" smtClean="0">
                <a:solidFill>
                  <a:srgbClr val="FF0000"/>
                </a:solidFill>
                <a:latin typeface="Arial" pitchFamily="34" charset="0"/>
              </a:rPr>
              <a:t>di</a:t>
            </a:r>
            <a:r>
              <a:rPr lang="en-US" sz="1000" b="1" dirty="0" smtClean="0">
                <a:solidFill>
                  <a:srgbClr val="FF0000"/>
                </a:solidFill>
                <a:latin typeface="Arial" pitchFamily="34" charset="0"/>
              </a:rPr>
              <a:t> scene</a:t>
            </a:r>
          </a:p>
        </p:txBody>
      </p:sp>
      <p:sp>
        <p:nvSpPr>
          <p:cNvPr id="42" name="Text Box 278"/>
          <p:cNvSpPr txBox="1">
            <a:spLocks noChangeArrowheads="1"/>
          </p:cNvSpPr>
          <p:nvPr/>
        </p:nvSpPr>
        <p:spPr bwMode="auto">
          <a:xfrm rot="16429884">
            <a:off x="2964556" y="4014796"/>
            <a:ext cx="2305794" cy="373712"/>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it-IT" sz="1000" b="1" dirty="0" smtClean="0">
                <a:solidFill>
                  <a:srgbClr val="00B050"/>
                </a:solidFill>
                <a:latin typeface="Arial" pitchFamily="34" charset="0"/>
              </a:rPr>
              <a:t>3.2 Detection ed </a:t>
            </a:r>
            <a:r>
              <a:rPr lang="it-IT" sz="1000" b="1" dirty="0" err="1" smtClean="0">
                <a:solidFill>
                  <a:srgbClr val="00B050"/>
                </a:solidFill>
                <a:latin typeface="Arial" pitchFamily="34" charset="0"/>
              </a:rPr>
              <a:t>imaging</a:t>
            </a:r>
            <a:r>
              <a:rPr lang="it-IT" sz="1000" b="1" dirty="0" smtClean="0">
                <a:solidFill>
                  <a:srgbClr val="00B050"/>
                </a:solidFill>
                <a:latin typeface="Arial" pitchFamily="34" charset="0"/>
              </a:rPr>
              <a:t> di persone e oggetti attraverso gli ostacoli</a:t>
            </a:r>
            <a:endParaRPr lang="en-US" sz="1000" b="1" dirty="0" smtClean="0">
              <a:solidFill>
                <a:srgbClr val="00B050"/>
              </a:solidFill>
              <a:latin typeface="Arial" pitchFamily="34" charset="0"/>
            </a:endParaRPr>
          </a:p>
        </p:txBody>
      </p:sp>
      <p:sp>
        <p:nvSpPr>
          <p:cNvPr id="43" name="Text Box 280"/>
          <p:cNvSpPr txBox="1">
            <a:spLocks noChangeArrowheads="1"/>
          </p:cNvSpPr>
          <p:nvPr/>
        </p:nvSpPr>
        <p:spPr bwMode="auto">
          <a:xfrm rot="16409087">
            <a:off x="2741018" y="3955768"/>
            <a:ext cx="2024488" cy="219824"/>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en-US" sz="1000" b="1" dirty="0" smtClean="0">
                <a:solidFill>
                  <a:srgbClr val="00B050"/>
                </a:solidFill>
                <a:latin typeface="Arial" pitchFamily="34" charset="0"/>
              </a:rPr>
              <a:t>3.1 </a:t>
            </a:r>
            <a:r>
              <a:rPr lang="en-US" sz="1000" b="1" dirty="0" err="1" smtClean="0">
                <a:solidFill>
                  <a:srgbClr val="00B050"/>
                </a:solidFill>
                <a:latin typeface="Arial" pitchFamily="34" charset="0"/>
              </a:rPr>
              <a:t>Sistemi</a:t>
            </a:r>
            <a:r>
              <a:rPr lang="en-US" sz="1000" b="1" dirty="0" smtClean="0">
                <a:solidFill>
                  <a:srgbClr val="00B050"/>
                </a:solidFill>
                <a:latin typeface="Arial" pitchFamily="34" charset="0"/>
              </a:rPr>
              <a:t> </a:t>
            </a:r>
            <a:r>
              <a:rPr lang="en-US" sz="1000" b="1" dirty="0" err="1" smtClean="0">
                <a:solidFill>
                  <a:srgbClr val="00B050"/>
                </a:solidFill>
                <a:latin typeface="Arial" pitchFamily="34" charset="0"/>
              </a:rPr>
              <a:t>di</a:t>
            </a:r>
            <a:r>
              <a:rPr lang="en-US" sz="1000" b="1" dirty="0" smtClean="0">
                <a:solidFill>
                  <a:srgbClr val="00B050"/>
                </a:solidFill>
                <a:latin typeface="Arial" pitchFamily="34" charset="0"/>
              </a:rPr>
              <a:t> </a:t>
            </a:r>
            <a:r>
              <a:rPr lang="en-US" sz="1000" b="1" dirty="0" err="1" smtClean="0">
                <a:solidFill>
                  <a:srgbClr val="00B050"/>
                </a:solidFill>
                <a:latin typeface="Arial" pitchFamily="34" charset="0"/>
              </a:rPr>
              <a:t>monitoraggio</a:t>
            </a:r>
            <a:endParaRPr lang="en-US" sz="1000" b="1" dirty="0" smtClean="0">
              <a:solidFill>
                <a:srgbClr val="00B050"/>
              </a:solidFill>
              <a:latin typeface="Arial" pitchFamily="34" charset="0"/>
            </a:endParaRPr>
          </a:p>
        </p:txBody>
      </p:sp>
      <p:sp>
        <p:nvSpPr>
          <p:cNvPr id="48" name="Text Box 286"/>
          <p:cNvSpPr txBox="1">
            <a:spLocks noChangeArrowheads="1"/>
          </p:cNvSpPr>
          <p:nvPr/>
        </p:nvSpPr>
        <p:spPr bwMode="auto">
          <a:xfrm rot="4411890">
            <a:off x="4425813" y="3789485"/>
            <a:ext cx="2106165" cy="527601"/>
          </a:xfrm>
          <a:prstGeom prst="rect">
            <a:avLst/>
          </a:prstGeom>
          <a:noFill/>
          <a:ln w="9525">
            <a:noFill/>
            <a:miter lim="800000"/>
            <a:headEnd/>
            <a:tailEnd/>
          </a:ln>
          <a:effectLst/>
        </p:spPr>
        <p:txBody>
          <a:bodyPr wrap="square" lIns="65298" tIns="32649" rIns="65298" bIns="32649">
            <a:spAutoFit/>
          </a:bodyPr>
          <a:lstStyle/>
          <a:p>
            <a:pPr algn="ctr" defTabSz="913727">
              <a:spcBef>
                <a:spcPct val="50000"/>
              </a:spcBef>
            </a:pPr>
            <a:r>
              <a:rPr lang="it-IT" sz="1000" b="1" dirty="0" smtClean="0">
                <a:solidFill>
                  <a:schemeClr val="tx2"/>
                </a:solidFill>
                <a:latin typeface="Arial" pitchFamily="34" charset="0"/>
              </a:rPr>
              <a:t>5.4 Metodologie e sistemi per il monitoraggio di grandi architetture di rete ICT</a:t>
            </a:r>
            <a:endParaRPr lang="en-US" sz="1000" b="1" dirty="0" smtClean="0">
              <a:solidFill>
                <a:schemeClr val="tx2"/>
              </a:solidFill>
              <a:latin typeface="Arial" pitchFamily="34" charset="0"/>
            </a:endParaRPr>
          </a:p>
        </p:txBody>
      </p:sp>
      <p:cxnSp>
        <p:nvCxnSpPr>
          <p:cNvPr id="69" name="Connettore 1 68"/>
          <p:cNvCxnSpPr>
            <a:stCxn id="67" idx="3"/>
          </p:cNvCxnSpPr>
          <p:nvPr/>
        </p:nvCxnSpPr>
        <p:spPr>
          <a:xfrm flipH="1">
            <a:off x="1619672" y="2663004"/>
            <a:ext cx="1231684" cy="1322662"/>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Connettore 1 72"/>
          <p:cNvCxnSpPr/>
          <p:nvPr/>
        </p:nvCxnSpPr>
        <p:spPr>
          <a:xfrm flipH="1">
            <a:off x="611560" y="1753418"/>
            <a:ext cx="1728192" cy="144016"/>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Connettore 1 75"/>
          <p:cNvCxnSpPr/>
          <p:nvPr/>
        </p:nvCxnSpPr>
        <p:spPr>
          <a:xfrm flipH="1">
            <a:off x="3491880" y="2833538"/>
            <a:ext cx="288032" cy="18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Connettore 1 78"/>
          <p:cNvCxnSpPr/>
          <p:nvPr/>
        </p:nvCxnSpPr>
        <p:spPr>
          <a:xfrm>
            <a:off x="4572000" y="2905546"/>
            <a:ext cx="216024" cy="1872208"/>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Connettore 1 82"/>
          <p:cNvCxnSpPr/>
          <p:nvPr/>
        </p:nvCxnSpPr>
        <p:spPr>
          <a:xfrm>
            <a:off x="5364088" y="2833538"/>
            <a:ext cx="1008112" cy="2520280"/>
          </a:xfrm>
          <a:prstGeom prst="line">
            <a:avLst/>
          </a:prstGeom>
        </p:spPr>
        <p:style>
          <a:lnRef idx="1">
            <a:schemeClr val="accent1"/>
          </a:lnRef>
          <a:fillRef idx="0">
            <a:schemeClr val="accent1"/>
          </a:fillRef>
          <a:effectRef idx="0">
            <a:schemeClr val="accent1"/>
          </a:effectRef>
          <a:fontRef idx="minor">
            <a:schemeClr val="tx1"/>
          </a:fontRef>
        </p:style>
      </p:cxnSp>
      <p:sp>
        <p:nvSpPr>
          <p:cNvPr id="85" name="Rettangolo 84"/>
          <p:cNvSpPr/>
          <p:nvPr/>
        </p:nvSpPr>
        <p:spPr>
          <a:xfrm rot="2404920">
            <a:off x="6745307" y="2994565"/>
            <a:ext cx="2230798" cy="553998"/>
          </a:xfrm>
          <a:prstGeom prst="rect">
            <a:avLst/>
          </a:prstGeom>
        </p:spPr>
        <p:txBody>
          <a:bodyPr wrap="square">
            <a:spAutoFit/>
          </a:bodyPr>
          <a:lstStyle/>
          <a:p>
            <a:r>
              <a:rPr lang="it-IT" sz="1000" b="1" dirty="0" smtClean="0"/>
              <a:t>6.5 Portali per rivelazione di materiale nucleare o esplosivo dentro i container</a:t>
            </a:r>
            <a:endParaRPr lang="it-IT" sz="1000" b="1" dirty="0"/>
          </a:p>
        </p:txBody>
      </p:sp>
      <p:sp>
        <p:nvSpPr>
          <p:cNvPr id="86" name="Rettangolo 85"/>
          <p:cNvSpPr/>
          <p:nvPr/>
        </p:nvSpPr>
        <p:spPr>
          <a:xfrm rot="357311">
            <a:off x="7251194" y="1914470"/>
            <a:ext cx="1753311" cy="707886"/>
          </a:xfrm>
          <a:prstGeom prst="rect">
            <a:avLst/>
          </a:prstGeom>
        </p:spPr>
        <p:txBody>
          <a:bodyPr wrap="square">
            <a:spAutoFit/>
          </a:bodyPr>
          <a:lstStyle/>
          <a:p>
            <a:r>
              <a:rPr lang="it-IT" sz="1000" b="1" dirty="0" smtClean="0"/>
              <a:t>6.9 Strumentazione portatile per il monitoraggio di materiale radioattivo </a:t>
            </a:r>
            <a:endParaRPr lang="it-IT" sz="1000" b="1" dirty="0"/>
          </a:p>
        </p:txBody>
      </p:sp>
      <p:cxnSp>
        <p:nvCxnSpPr>
          <p:cNvPr id="91" name="Connettore 1 90"/>
          <p:cNvCxnSpPr/>
          <p:nvPr/>
        </p:nvCxnSpPr>
        <p:spPr>
          <a:xfrm flipH="1" flipV="1">
            <a:off x="6948264" y="1753418"/>
            <a:ext cx="1259632" cy="144016"/>
          </a:xfrm>
          <a:prstGeom prst="line">
            <a:avLst/>
          </a:prstGeom>
        </p:spPr>
        <p:style>
          <a:lnRef idx="1">
            <a:schemeClr val="accent1"/>
          </a:lnRef>
          <a:fillRef idx="0">
            <a:schemeClr val="accent1"/>
          </a:fillRef>
          <a:effectRef idx="0">
            <a:schemeClr val="accent1"/>
          </a:effectRef>
          <a:fontRef idx="minor">
            <a:schemeClr val="tx1"/>
          </a:fontRef>
        </p:style>
      </p:cxnSp>
      <p:sp>
        <p:nvSpPr>
          <p:cNvPr id="110" name="Rectangle 265"/>
          <p:cNvSpPr>
            <a:spLocks noChangeArrowheads="1"/>
          </p:cNvSpPr>
          <p:nvPr/>
        </p:nvSpPr>
        <p:spPr bwMode="auto">
          <a:xfrm>
            <a:off x="179512" y="5013177"/>
            <a:ext cx="2376488" cy="1656183"/>
          </a:xfrm>
          <a:prstGeom prst="rect">
            <a:avLst/>
          </a:prstGeom>
          <a:solidFill>
            <a:schemeClr val="accent1"/>
          </a:solidFill>
          <a:ln w="9525">
            <a:solidFill>
              <a:schemeClr val="tx1"/>
            </a:solidFill>
            <a:miter lim="800000"/>
            <a:headEnd/>
            <a:tailEnd/>
          </a:ln>
        </p:spPr>
        <p:txBody>
          <a:bodyPr wrap="none" anchor="ctr"/>
          <a:lstStyle/>
          <a:p>
            <a:endParaRPr lang="fr-FR"/>
          </a:p>
        </p:txBody>
      </p:sp>
      <p:sp>
        <p:nvSpPr>
          <p:cNvPr id="111" name="Text Box 266"/>
          <p:cNvSpPr txBox="1">
            <a:spLocks noChangeArrowheads="1"/>
          </p:cNvSpPr>
          <p:nvPr/>
        </p:nvSpPr>
        <p:spPr bwMode="auto">
          <a:xfrm>
            <a:off x="179512" y="5441801"/>
            <a:ext cx="2447925" cy="274638"/>
          </a:xfrm>
          <a:prstGeom prst="rect">
            <a:avLst/>
          </a:prstGeom>
          <a:noFill/>
          <a:ln w="9525">
            <a:noFill/>
            <a:miter lim="800000"/>
            <a:headEnd/>
            <a:tailEnd/>
          </a:ln>
        </p:spPr>
        <p:txBody>
          <a:bodyPr>
            <a:spAutoFit/>
          </a:bodyPr>
          <a:lstStyle/>
          <a:p>
            <a:pPr defTabSz="1279525"/>
            <a:r>
              <a:rPr lang="en-US" sz="1200" b="1" dirty="0">
                <a:solidFill>
                  <a:schemeClr val="bg1"/>
                </a:solidFill>
              </a:rPr>
              <a:t>TECHNOLOGY</a:t>
            </a:r>
            <a:r>
              <a:rPr lang="en-US" sz="1200" dirty="0"/>
              <a:t> </a:t>
            </a:r>
            <a:r>
              <a:rPr lang="en-US" sz="1200" b="1" dirty="0" smtClean="0">
                <a:solidFill>
                  <a:schemeClr val="bg1"/>
                </a:solidFill>
              </a:rPr>
              <a:t>AREAS</a:t>
            </a:r>
            <a:endParaRPr lang="en-US" sz="1000" b="1" dirty="0">
              <a:solidFill>
                <a:schemeClr val="bg1"/>
              </a:solidFill>
            </a:endParaRPr>
          </a:p>
        </p:txBody>
      </p:sp>
      <p:sp>
        <p:nvSpPr>
          <p:cNvPr id="112" name="Text Box 268"/>
          <p:cNvSpPr txBox="1">
            <a:spLocks noChangeArrowheads="1"/>
          </p:cNvSpPr>
          <p:nvPr/>
        </p:nvSpPr>
        <p:spPr bwMode="auto">
          <a:xfrm>
            <a:off x="251520" y="5373216"/>
            <a:ext cx="2160587" cy="344128"/>
          </a:xfrm>
          <a:prstGeom prst="rect">
            <a:avLst/>
          </a:prstGeom>
          <a:solidFill>
            <a:srgbClr val="FF0000"/>
          </a:solidFill>
          <a:ln w="9525">
            <a:noFill/>
            <a:miter lim="800000"/>
            <a:headEnd/>
            <a:tailEnd/>
          </a:ln>
        </p:spPr>
        <p:txBody>
          <a:bodyPr tIns="18000" bIns="18000">
            <a:spAutoFit/>
          </a:bodyPr>
          <a:lstStyle/>
          <a:p>
            <a:pPr algn="ctr" defTabSz="1279525">
              <a:spcBef>
                <a:spcPct val="50000"/>
              </a:spcBef>
            </a:pPr>
            <a:r>
              <a:rPr lang="en-US" sz="1000" dirty="0" err="1" smtClean="0">
                <a:solidFill>
                  <a:schemeClr val="bg1"/>
                </a:solidFill>
              </a:rPr>
              <a:t>Sorveglianza</a:t>
            </a:r>
            <a:r>
              <a:rPr lang="en-US" sz="1000" dirty="0" smtClean="0">
                <a:solidFill>
                  <a:schemeClr val="bg1"/>
                </a:solidFill>
              </a:rPr>
              <a:t> &amp; Situation Awareness</a:t>
            </a:r>
            <a:endParaRPr lang="en-US" sz="1000" dirty="0">
              <a:solidFill>
                <a:schemeClr val="bg1"/>
              </a:solidFill>
            </a:endParaRPr>
          </a:p>
        </p:txBody>
      </p:sp>
      <p:sp>
        <p:nvSpPr>
          <p:cNvPr id="113" name="Text Box 269"/>
          <p:cNvSpPr txBox="1">
            <a:spLocks noChangeArrowheads="1"/>
          </p:cNvSpPr>
          <p:nvPr/>
        </p:nvSpPr>
        <p:spPr bwMode="auto">
          <a:xfrm>
            <a:off x="251520" y="5589240"/>
            <a:ext cx="2160587" cy="190240"/>
          </a:xfrm>
          <a:prstGeom prst="rect">
            <a:avLst/>
          </a:prstGeom>
          <a:solidFill>
            <a:schemeClr val="accent2">
              <a:lumMod val="75000"/>
            </a:schemeClr>
          </a:solidFill>
          <a:ln w="9525">
            <a:noFill/>
            <a:miter lim="800000"/>
            <a:headEnd/>
            <a:tailEnd/>
          </a:ln>
        </p:spPr>
        <p:txBody>
          <a:bodyPr tIns="18000" bIns="18000">
            <a:spAutoFit/>
          </a:bodyPr>
          <a:lstStyle/>
          <a:p>
            <a:pPr algn="ctr" defTabSz="1279525">
              <a:spcBef>
                <a:spcPct val="50000"/>
              </a:spcBef>
            </a:pPr>
            <a:r>
              <a:rPr lang="en-US" sz="1000" dirty="0" err="1" smtClean="0">
                <a:solidFill>
                  <a:schemeClr val="bg1"/>
                </a:solidFill>
              </a:rPr>
              <a:t>Comunicazioni</a:t>
            </a:r>
            <a:endParaRPr lang="en-US" sz="1000" dirty="0">
              <a:solidFill>
                <a:schemeClr val="bg1"/>
              </a:solidFill>
            </a:endParaRPr>
          </a:p>
        </p:txBody>
      </p:sp>
      <p:sp>
        <p:nvSpPr>
          <p:cNvPr id="114" name="Text Box 270"/>
          <p:cNvSpPr txBox="1">
            <a:spLocks noChangeArrowheads="1"/>
          </p:cNvSpPr>
          <p:nvPr/>
        </p:nvSpPr>
        <p:spPr bwMode="auto">
          <a:xfrm>
            <a:off x="251520" y="5805264"/>
            <a:ext cx="2160240" cy="190240"/>
          </a:xfrm>
          <a:prstGeom prst="rect">
            <a:avLst/>
          </a:prstGeom>
          <a:solidFill>
            <a:srgbClr val="92D050"/>
          </a:solidFill>
          <a:ln w="9525">
            <a:noFill/>
            <a:miter lim="800000"/>
            <a:headEnd/>
            <a:tailEnd/>
          </a:ln>
        </p:spPr>
        <p:txBody>
          <a:bodyPr wrap="square" tIns="18000" bIns="18000">
            <a:spAutoFit/>
          </a:bodyPr>
          <a:lstStyle/>
          <a:p>
            <a:pPr algn="ctr" defTabSz="1279525">
              <a:spcBef>
                <a:spcPct val="50000"/>
              </a:spcBef>
            </a:pPr>
            <a:r>
              <a:rPr lang="en-US" sz="1000" dirty="0" smtClean="0">
                <a:solidFill>
                  <a:schemeClr val="bg1"/>
                </a:solidFill>
              </a:rPr>
              <a:t>Detection &amp; Identification Systems</a:t>
            </a:r>
            <a:endParaRPr lang="en-US" sz="1000" dirty="0">
              <a:solidFill>
                <a:schemeClr val="bg1"/>
              </a:solidFill>
            </a:endParaRPr>
          </a:p>
        </p:txBody>
      </p:sp>
      <p:sp>
        <p:nvSpPr>
          <p:cNvPr id="115" name="Text Box 270"/>
          <p:cNvSpPr txBox="1">
            <a:spLocks noChangeArrowheads="1"/>
          </p:cNvSpPr>
          <p:nvPr/>
        </p:nvSpPr>
        <p:spPr bwMode="auto">
          <a:xfrm>
            <a:off x="251520" y="6047072"/>
            <a:ext cx="2160240" cy="344128"/>
          </a:xfrm>
          <a:prstGeom prst="rect">
            <a:avLst/>
          </a:prstGeom>
          <a:solidFill>
            <a:schemeClr val="accent1">
              <a:lumMod val="75000"/>
            </a:schemeClr>
          </a:solidFill>
          <a:ln w="9525">
            <a:noFill/>
            <a:miter lim="800000"/>
            <a:headEnd/>
            <a:tailEnd/>
          </a:ln>
        </p:spPr>
        <p:txBody>
          <a:bodyPr wrap="square" tIns="18000" bIns="18000">
            <a:spAutoFit/>
          </a:bodyPr>
          <a:lstStyle/>
          <a:p>
            <a:pPr algn="ctr" defTabSz="1279525">
              <a:spcBef>
                <a:spcPct val="50000"/>
              </a:spcBef>
            </a:pPr>
            <a:r>
              <a:rPr lang="en-US" sz="1000" dirty="0" smtClean="0">
                <a:solidFill>
                  <a:schemeClr val="bg1"/>
                </a:solidFill>
              </a:rPr>
              <a:t>Information Processing and Management</a:t>
            </a:r>
            <a:endParaRPr lang="en-US" sz="1000" dirty="0">
              <a:solidFill>
                <a:schemeClr val="bg1"/>
              </a:solidFill>
            </a:endParaRPr>
          </a:p>
        </p:txBody>
      </p:sp>
      <p:sp>
        <p:nvSpPr>
          <p:cNvPr id="116" name="Text Box 270"/>
          <p:cNvSpPr txBox="1">
            <a:spLocks noChangeArrowheads="1"/>
          </p:cNvSpPr>
          <p:nvPr/>
        </p:nvSpPr>
        <p:spPr bwMode="auto">
          <a:xfrm>
            <a:off x="251520" y="6381328"/>
            <a:ext cx="2160240" cy="190240"/>
          </a:xfrm>
          <a:prstGeom prst="rect">
            <a:avLst/>
          </a:prstGeom>
          <a:solidFill>
            <a:schemeClr val="tx1"/>
          </a:solidFill>
          <a:ln w="9525">
            <a:noFill/>
            <a:miter lim="800000"/>
            <a:headEnd/>
            <a:tailEnd/>
          </a:ln>
        </p:spPr>
        <p:txBody>
          <a:bodyPr wrap="square" tIns="18000" bIns="18000">
            <a:spAutoFit/>
          </a:bodyPr>
          <a:lstStyle/>
          <a:p>
            <a:pPr algn="ctr" defTabSz="1279525">
              <a:spcBef>
                <a:spcPct val="50000"/>
              </a:spcBef>
            </a:pPr>
            <a:r>
              <a:rPr lang="en-US" sz="1000" dirty="0" smtClean="0">
                <a:solidFill>
                  <a:schemeClr val="bg1"/>
                </a:solidFill>
              </a:rPr>
              <a:t>CBRNE</a:t>
            </a:r>
            <a:endParaRPr lang="en-US" sz="1000" dirty="0">
              <a:solidFill>
                <a:schemeClr val="bg1"/>
              </a:solidFill>
            </a:endParaRPr>
          </a:p>
        </p:txBody>
      </p:sp>
      <p:pic>
        <p:nvPicPr>
          <p:cNvPr id="3074" name="Picture 2" descr="C:\Users\leone\AppData\Local\Temp\wz7b1d\Immagine 1.jpg"/>
          <p:cNvPicPr>
            <a:picLocks noChangeAspect="1" noChangeArrowheads="1"/>
          </p:cNvPicPr>
          <p:nvPr/>
        </p:nvPicPr>
        <p:blipFill>
          <a:blip r:embed="rId3" cstate="print"/>
          <a:srcRect/>
          <a:stretch>
            <a:fillRect/>
          </a:stretch>
        </p:blipFill>
        <p:spPr bwMode="auto">
          <a:xfrm>
            <a:off x="7164288" y="5360447"/>
            <a:ext cx="1958030" cy="1524937"/>
          </a:xfrm>
          <a:prstGeom prst="rect">
            <a:avLst/>
          </a:prstGeom>
          <a:noFill/>
        </p:spPr>
      </p:pic>
      <p:sp>
        <p:nvSpPr>
          <p:cNvPr id="44" name="Rectangle 4"/>
          <p:cNvSpPr>
            <a:spLocks noChangeArrowheads="1"/>
          </p:cNvSpPr>
          <p:nvPr/>
        </p:nvSpPr>
        <p:spPr bwMode="auto">
          <a:xfrm>
            <a:off x="899592" y="548680"/>
            <a:ext cx="7824514" cy="590550"/>
          </a:xfrm>
          <a:prstGeom prst="rect">
            <a:avLst/>
          </a:prstGeom>
          <a:noFill/>
          <a:ln w="9525">
            <a:noFill/>
            <a:miter lim="800000"/>
            <a:headEnd/>
            <a:tailEnd/>
          </a:ln>
          <a:effectLst/>
        </p:spPr>
        <p:txBody>
          <a:bodyPr lIns="0" tIns="0" rIns="0" bIns="0"/>
          <a:lstStyle/>
          <a:p>
            <a:pPr algn="ctr"/>
            <a:r>
              <a:rPr lang="en-US" sz="2400" b="1" i="1" dirty="0" smtClean="0">
                <a:solidFill>
                  <a:srgbClr val="FF0000"/>
                </a:solidFill>
                <a:latin typeface="+mj-lt"/>
                <a:ea typeface="+mj-ea"/>
                <a:cs typeface="+mj-cs"/>
              </a:rPr>
              <a:t>SERIT</a:t>
            </a:r>
            <a:r>
              <a:rPr lang="en-US" sz="2800" b="1" i="1" dirty="0" smtClean="0">
                <a:solidFill>
                  <a:srgbClr val="FF0000"/>
                </a:solidFill>
                <a:latin typeface="+mj-lt"/>
                <a:ea typeface="+mj-ea"/>
                <a:cs typeface="+mj-cs"/>
              </a:rPr>
              <a:t> </a:t>
            </a:r>
            <a:r>
              <a:rPr lang="en-US" sz="2400" b="1" i="1" dirty="0">
                <a:solidFill>
                  <a:srgbClr val="FF0000"/>
                </a:solidFill>
                <a:latin typeface="+mj-lt"/>
                <a:ea typeface="+mj-ea"/>
                <a:cs typeface="+mj-cs"/>
              </a:rPr>
              <a:t>Roadmap – the </a:t>
            </a:r>
            <a:r>
              <a:rPr lang="en-US" sz="2400" b="1" i="1" dirty="0" smtClean="0">
                <a:solidFill>
                  <a:srgbClr val="FF0000"/>
                </a:solidFill>
                <a:latin typeface="+mj-lt"/>
                <a:ea typeface="+mj-ea"/>
                <a:cs typeface="+mj-cs"/>
              </a:rPr>
              <a:t>concept </a:t>
            </a:r>
            <a:r>
              <a:rPr lang="en-US" sz="2400" b="1" i="1" dirty="0" err="1" smtClean="0">
                <a:solidFill>
                  <a:srgbClr val="FF0000"/>
                </a:solidFill>
                <a:latin typeface="+mj-lt"/>
                <a:ea typeface="+mj-ea"/>
                <a:cs typeface="+mj-cs"/>
              </a:rPr>
              <a:t>vs</a:t>
            </a:r>
            <a:r>
              <a:rPr lang="en-US" sz="2400" b="1" i="1" dirty="0" smtClean="0">
                <a:solidFill>
                  <a:srgbClr val="FF0000"/>
                </a:solidFill>
                <a:latin typeface="+mj-lt"/>
                <a:ea typeface="+mj-ea"/>
                <a:cs typeface="+mj-cs"/>
              </a:rPr>
              <a:t> H2020</a:t>
            </a:r>
          </a:p>
          <a:p>
            <a:pPr algn="ctr"/>
            <a:r>
              <a:rPr lang="en-US" sz="2000" b="1" i="1" dirty="0" smtClean="0">
                <a:solidFill>
                  <a:srgbClr val="FF0000"/>
                </a:solidFill>
                <a:latin typeface="+mj-lt"/>
                <a:ea typeface="+mj-ea"/>
                <a:cs typeface="+mj-cs"/>
              </a:rPr>
              <a:t>An example:</a:t>
            </a:r>
            <a:endParaRPr lang="en-US" sz="2400" b="1" i="1" dirty="0">
              <a:solidFill>
                <a:srgbClr val="FF0000"/>
              </a:solidFill>
              <a:latin typeface="+mj-lt"/>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50669" y="689137"/>
            <a:ext cx="7303325" cy="795647"/>
          </a:xfrm>
        </p:spPr>
        <p:txBody>
          <a:bodyPr>
            <a:normAutofit fontScale="90000"/>
          </a:bodyPr>
          <a:lstStyle/>
          <a:p>
            <a:pPr algn="l"/>
            <a:r>
              <a:rPr lang="en-GB" sz="2800" b="1" dirty="0" smtClean="0">
                <a:solidFill>
                  <a:srgbClr val="FF0000"/>
                </a:solidFill>
              </a:rPr>
              <a:t>Associated Technologies</a:t>
            </a:r>
            <a:r>
              <a:rPr lang="it-IT" dirty="0" smtClean="0"/>
              <a:t/>
            </a:r>
            <a:br>
              <a:rPr lang="it-IT" dirty="0" smtClean="0"/>
            </a:br>
            <a:endParaRPr lang="it-IT" dirty="0"/>
          </a:p>
        </p:txBody>
      </p:sp>
      <p:pic>
        <p:nvPicPr>
          <p:cNvPr id="25602" name="Picture 2"/>
          <p:cNvPicPr>
            <a:picLocks noGrp="1" noChangeAspect="1" noChangeArrowheads="1"/>
          </p:cNvPicPr>
          <p:nvPr>
            <p:ph idx="1"/>
          </p:nvPr>
        </p:nvPicPr>
        <p:blipFill>
          <a:blip r:embed="rId3" cstate="print"/>
          <a:srcRect/>
          <a:stretch>
            <a:fillRect/>
          </a:stretch>
        </p:blipFill>
        <p:spPr bwMode="auto">
          <a:xfrm>
            <a:off x="457200" y="2055664"/>
            <a:ext cx="8229600" cy="361503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835696" y="629864"/>
            <a:ext cx="6851104" cy="638896"/>
          </a:xfrm>
        </p:spPr>
        <p:txBody>
          <a:bodyPr>
            <a:normAutofit fontScale="90000"/>
          </a:bodyPr>
          <a:lstStyle/>
          <a:p>
            <a:r>
              <a:rPr lang="en-US" sz="3600" b="1" dirty="0" smtClean="0">
                <a:solidFill>
                  <a:srgbClr val="FF0000"/>
                </a:solidFill>
              </a:rPr>
              <a:t>What is Horizon 2020</a:t>
            </a:r>
          </a:p>
        </p:txBody>
      </p:sp>
      <p:sp>
        <p:nvSpPr>
          <p:cNvPr id="5" name="Rettangolo 4"/>
          <p:cNvSpPr/>
          <p:nvPr/>
        </p:nvSpPr>
        <p:spPr>
          <a:xfrm>
            <a:off x="595423" y="2784435"/>
            <a:ext cx="8261497" cy="1942214"/>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5400000" scaled="1"/>
            <a:tileRect/>
          </a:gradFill>
          <a:effectLst>
            <a:outerShdw blurRad="40000" dist="23000" dir="5400000" rotWithShape="0">
              <a:srgbClr val="000000">
                <a:alpha val="35000"/>
              </a:srgbClr>
            </a:outerShdw>
            <a:softEdge rad="12700"/>
          </a:effectLst>
        </p:spPr>
        <p:style>
          <a:lnRef idx="1">
            <a:schemeClr val="accent1"/>
          </a:lnRef>
          <a:fillRef idx="3">
            <a:schemeClr val="accent1"/>
          </a:fillRef>
          <a:effectRef idx="2">
            <a:schemeClr val="accent1"/>
          </a:effectRef>
          <a:fontRef idx="minor">
            <a:schemeClr val="lt1"/>
          </a:fontRef>
        </p:style>
        <p:txBody>
          <a:bodyPr rtlCol="0" anchor="ctr"/>
          <a:lstStyle/>
          <a:p>
            <a:pPr algn="ctr">
              <a:buNone/>
            </a:pPr>
            <a:r>
              <a:rPr lang="en-US" sz="2800" dirty="0" smtClean="0">
                <a:solidFill>
                  <a:schemeClr val="accent1">
                    <a:lumMod val="75000"/>
                  </a:schemeClr>
                </a:solidFill>
              </a:rPr>
              <a:t>	</a:t>
            </a:r>
            <a:r>
              <a:rPr lang="en-US" sz="2800" b="1" dirty="0" smtClean="0">
                <a:solidFill>
                  <a:schemeClr val="accent1">
                    <a:lumMod val="75000"/>
                  </a:schemeClr>
                </a:solidFill>
              </a:rPr>
              <a:t>It</a:t>
            </a:r>
            <a:r>
              <a:rPr lang="en-US" sz="2800" dirty="0" smtClean="0">
                <a:solidFill>
                  <a:schemeClr val="accent1">
                    <a:lumMod val="75000"/>
                  </a:schemeClr>
                </a:solidFill>
              </a:rPr>
              <a:t> is the </a:t>
            </a:r>
            <a:r>
              <a:rPr lang="en-US" sz="2800" b="1" dirty="0" smtClean="0">
                <a:solidFill>
                  <a:schemeClr val="accent1">
                    <a:lumMod val="75000"/>
                  </a:schemeClr>
                </a:solidFill>
              </a:rPr>
              <a:t>financial instrument implementing the </a:t>
            </a:r>
            <a:r>
              <a:rPr lang="en-US" sz="2800" b="1" dirty="0" smtClean="0">
                <a:solidFill>
                  <a:schemeClr val="accent1">
                    <a:lumMod val="75000"/>
                  </a:schemeClr>
                </a:solidFill>
                <a:hlinkClick r:id="rId3"/>
              </a:rPr>
              <a:t>Innovation Union</a:t>
            </a:r>
            <a:r>
              <a:rPr lang="en-US" sz="2800" b="1" dirty="0" smtClean="0">
                <a:solidFill>
                  <a:schemeClr val="accent1">
                    <a:lumMod val="75000"/>
                  </a:schemeClr>
                </a:solidFill>
              </a:rPr>
              <a:t> </a:t>
            </a:r>
            <a:r>
              <a:rPr lang="en-US" sz="2800" dirty="0" smtClean="0">
                <a:solidFill>
                  <a:schemeClr val="accent1">
                    <a:lumMod val="75000"/>
                  </a:schemeClr>
                </a:solidFill>
              </a:rPr>
              <a:t>concept</a:t>
            </a:r>
            <a:r>
              <a:rPr lang="en-US" sz="2800" b="1" dirty="0" smtClean="0">
                <a:solidFill>
                  <a:schemeClr val="accent1">
                    <a:lumMod val="75000"/>
                  </a:schemeClr>
                </a:solidFill>
              </a:rPr>
              <a:t>, the Europe 2020 </a:t>
            </a:r>
            <a:r>
              <a:rPr lang="en-US" sz="2800" dirty="0" smtClean="0">
                <a:solidFill>
                  <a:schemeClr val="accent1">
                    <a:lumMod val="75000"/>
                  </a:schemeClr>
                </a:solidFill>
              </a:rPr>
              <a:t>flagship initiative aimed at securing Europe's global competitiveness</a:t>
            </a:r>
            <a:endParaRPr lang="it-IT" sz="2800" dirty="0">
              <a:solidFill>
                <a:schemeClr val="accent1">
                  <a:lumMod val="75000"/>
                </a:schemeClr>
              </a:solidFill>
            </a:endParaRPr>
          </a:p>
        </p:txBody>
      </p:sp>
      <p:sp>
        <p:nvSpPr>
          <p:cNvPr id="7" name="Rettangolo 6"/>
          <p:cNvSpPr/>
          <p:nvPr/>
        </p:nvSpPr>
        <p:spPr>
          <a:xfrm>
            <a:off x="595423" y="4896769"/>
            <a:ext cx="8261497" cy="1881963"/>
          </a:xfrm>
          <a:prstGeom prst="rect">
            <a:avLst/>
          </a:prstGeom>
          <a:gradFill flip="none" rotWithShape="1">
            <a:gsLst>
              <a:gs pos="0">
                <a:schemeClr val="bg1">
                  <a:lumMod val="85000"/>
                  <a:shade val="30000"/>
                  <a:satMod val="115000"/>
                </a:schemeClr>
              </a:gs>
              <a:gs pos="50000">
                <a:schemeClr val="bg1">
                  <a:lumMod val="85000"/>
                  <a:shade val="67500"/>
                  <a:satMod val="115000"/>
                </a:schemeClr>
              </a:gs>
              <a:gs pos="100000">
                <a:schemeClr val="bg1">
                  <a:lumMod val="85000"/>
                  <a:shade val="100000"/>
                  <a:satMod val="115000"/>
                </a:schemeClr>
              </a:gs>
            </a:gsLst>
            <a:lin ang="16200000" scaled="1"/>
            <a:tileRect/>
          </a:gradFill>
          <a:effectLst>
            <a:outerShdw blurRad="40000" dist="23000" dir="5400000" rotWithShape="0">
              <a:srgbClr val="000000">
                <a:alpha val="35000"/>
              </a:srgbClr>
            </a:outerShdw>
            <a:softEdge rad="127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chemeClr val="accent1">
                    <a:lumMod val="75000"/>
                  </a:schemeClr>
                </a:solidFill>
              </a:rPr>
              <a:t>	Running from </a:t>
            </a:r>
            <a:r>
              <a:rPr lang="en-US" sz="2800" b="1" dirty="0" smtClean="0">
                <a:solidFill>
                  <a:schemeClr val="accent1">
                    <a:lumMod val="75000"/>
                  </a:schemeClr>
                </a:solidFill>
              </a:rPr>
              <a:t>2014</a:t>
            </a:r>
            <a:r>
              <a:rPr lang="en-US" sz="2800" dirty="0" smtClean="0">
                <a:solidFill>
                  <a:schemeClr val="accent1">
                    <a:lumMod val="75000"/>
                  </a:schemeClr>
                </a:solidFill>
              </a:rPr>
              <a:t> to </a:t>
            </a:r>
            <a:r>
              <a:rPr lang="en-US" sz="2800" b="1" dirty="0" smtClean="0">
                <a:solidFill>
                  <a:schemeClr val="accent1">
                    <a:lumMod val="75000"/>
                  </a:schemeClr>
                </a:solidFill>
              </a:rPr>
              <a:t>2020</a:t>
            </a:r>
            <a:r>
              <a:rPr lang="en-US" sz="2800" dirty="0" smtClean="0">
                <a:solidFill>
                  <a:schemeClr val="accent1">
                    <a:lumMod val="75000"/>
                  </a:schemeClr>
                </a:solidFill>
              </a:rPr>
              <a:t> with an €</a:t>
            </a:r>
            <a:r>
              <a:rPr lang="en-US" sz="2800" b="1" dirty="0" smtClean="0">
                <a:solidFill>
                  <a:schemeClr val="accent1">
                    <a:lumMod val="75000"/>
                  </a:schemeClr>
                </a:solidFill>
              </a:rPr>
              <a:t>80 billion budget*</a:t>
            </a:r>
            <a:r>
              <a:rPr lang="en-US" sz="2800" dirty="0" smtClean="0">
                <a:solidFill>
                  <a:schemeClr val="accent1">
                    <a:lumMod val="75000"/>
                  </a:schemeClr>
                </a:solidFill>
              </a:rPr>
              <a:t>, the EU’s new </a:t>
            </a:r>
            <a:r>
              <a:rPr lang="en-US" sz="2800" dirty="0" err="1" smtClean="0">
                <a:solidFill>
                  <a:schemeClr val="accent1">
                    <a:lumMod val="75000"/>
                  </a:schemeClr>
                </a:solidFill>
              </a:rPr>
              <a:t>programme</a:t>
            </a:r>
            <a:r>
              <a:rPr lang="en-US" sz="2800" dirty="0" smtClean="0">
                <a:solidFill>
                  <a:schemeClr val="accent1">
                    <a:lumMod val="75000"/>
                  </a:schemeClr>
                </a:solidFill>
              </a:rPr>
              <a:t> for research and innovation is part of the </a:t>
            </a:r>
            <a:r>
              <a:rPr lang="en-US" sz="2800" b="1" dirty="0" smtClean="0">
                <a:solidFill>
                  <a:schemeClr val="accent1">
                    <a:lumMod val="75000"/>
                  </a:schemeClr>
                </a:solidFill>
              </a:rPr>
              <a:t>drive</a:t>
            </a:r>
            <a:r>
              <a:rPr lang="en-US" sz="2800" dirty="0" smtClean="0">
                <a:solidFill>
                  <a:schemeClr val="accent1">
                    <a:lumMod val="75000"/>
                  </a:schemeClr>
                </a:solidFill>
              </a:rPr>
              <a:t> to </a:t>
            </a:r>
            <a:r>
              <a:rPr lang="en-US" sz="2800" b="1" dirty="0" smtClean="0">
                <a:solidFill>
                  <a:schemeClr val="accent1">
                    <a:lumMod val="75000"/>
                  </a:schemeClr>
                </a:solidFill>
              </a:rPr>
              <a:t>create</a:t>
            </a:r>
            <a:r>
              <a:rPr lang="en-US" sz="2800" dirty="0" smtClean="0">
                <a:solidFill>
                  <a:schemeClr val="accent1">
                    <a:lumMod val="75000"/>
                  </a:schemeClr>
                </a:solidFill>
              </a:rPr>
              <a:t> </a:t>
            </a:r>
            <a:r>
              <a:rPr lang="en-US" sz="2800" b="1" dirty="0" smtClean="0">
                <a:solidFill>
                  <a:schemeClr val="accent1">
                    <a:lumMod val="75000"/>
                  </a:schemeClr>
                </a:solidFill>
              </a:rPr>
              <a:t>new</a:t>
            </a:r>
            <a:r>
              <a:rPr lang="en-US" sz="2800" dirty="0" smtClean="0">
                <a:solidFill>
                  <a:schemeClr val="accent1">
                    <a:lumMod val="75000"/>
                  </a:schemeClr>
                </a:solidFill>
              </a:rPr>
              <a:t> </a:t>
            </a:r>
            <a:r>
              <a:rPr lang="en-US" sz="2800" b="1" dirty="0" smtClean="0">
                <a:solidFill>
                  <a:schemeClr val="accent1">
                    <a:lumMod val="75000"/>
                  </a:schemeClr>
                </a:solidFill>
              </a:rPr>
              <a:t>growth</a:t>
            </a:r>
            <a:r>
              <a:rPr lang="en-US" sz="2800" dirty="0" smtClean="0">
                <a:solidFill>
                  <a:schemeClr val="accent1">
                    <a:lumMod val="75000"/>
                  </a:schemeClr>
                </a:solidFill>
              </a:rPr>
              <a:t> </a:t>
            </a:r>
            <a:r>
              <a:rPr lang="en-US" sz="2800" b="1" dirty="0" smtClean="0">
                <a:solidFill>
                  <a:schemeClr val="accent1">
                    <a:lumMod val="75000"/>
                  </a:schemeClr>
                </a:solidFill>
              </a:rPr>
              <a:t>and jobs in Europe</a:t>
            </a:r>
            <a:r>
              <a:rPr lang="en-US" sz="2800" dirty="0" smtClean="0">
                <a:solidFill>
                  <a:schemeClr val="accent1">
                    <a:lumMod val="75000"/>
                  </a:schemeClr>
                </a:solidFill>
              </a:rPr>
              <a:t>.</a:t>
            </a:r>
          </a:p>
        </p:txBody>
      </p:sp>
      <p:sp>
        <p:nvSpPr>
          <p:cNvPr id="8" name="Rettangolo 7"/>
          <p:cNvSpPr/>
          <p:nvPr/>
        </p:nvSpPr>
        <p:spPr>
          <a:xfrm>
            <a:off x="595423" y="1417653"/>
            <a:ext cx="8261497" cy="1219259"/>
          </a:xfrm>
          <a:prstGeom prst="rect">
            <a:avLst/>
          </a:prstGeom>
          <a:gradFill rotWithShape="1">
            <a:gsLst>
              <a:gs pos="0">
                <a:srgbClr val="4F81BD">
                  <a:tint val="100000"/>
                  <a:shade val="100000"/>
                  <a:satMod val="130000"/>
                </a:srgbClr>
              </a:gs>
              <a:gs pos="100000">
                <a:srgbClr val="4F81BD">
                  <a:tint val="50000"/>
                  <a:shade val="100000"/>
                  <a:satMod val="350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smtClean="0">
                <a:ln>
                  <a:noFill/>
                </a:ln>
                <a:solidFill>
                  <a:srgbClr val="0070C0"/>
                </a:solidFill>
                <a:effectLst/>
                <a:uLnTx/>
                <a:uFillTx/>
                <a:latin typeface="Calibri"/>
                <a:ea typeface="+mn-ea"/>
                <a:cs typeface="+mn-cs"/>
              </a:rPr>
              <a:t>Horizon 2020 </a:t>
            </a:r>
            <a:r>
              <a:rPr kumimoji="0" lang="en-US" sz="3200" b="0" i="0" u="none" strike="noStrike" kern="0" cap="none" spc="0" normalizeH="0" baseline="0" noProof="0" dirty="0" smtClean="0">
                <a:ln>
                  <a:noFill/>
                </a:ln>
                <a:solidFill>
                  <a:sysClr val="window" lastClr="FFFFFF"/>
                </a:solidFill>
                <a:effectLst/>
                <a:uLnTx/>
                <a:uFillTx/>
                <a:latin typeface="Calibri"/>
                <a:ea typeface="+mn-ea"/>
                <a:cs typeface="+mn-cs"/>
              </a:rPr>
              <a:t>is </a:t>
            </a:r>
            <a:r>
              <a:rPr kumimoji="0" lang="en-US" sz="3200" b="1" i="0" u="none" strike="noStrike" kern="0" cap="none" spc="0" normalizeH="0" baseline="0" noProof="0" dirty="0" smtClean="0">
                <a:ln>
                  <a:noFill/>
                </a:ln>
                <a:solidFill>
                  <a:sysClr val="window" lastClr="FFFFFF"/>
                </a:solidFill>
                <a:effectLst/>
                <a:uLnTx/>
                <a:uFillTx/>
                <a:latin typeface="Calibri"/>
                <a:ea typeface="+mn-ea"/>
                <a:cs typeface="+mn-cs"/>
              </a:rPr>
              <a:t>the EU Framework </a:t>
            </a:r>
            <a:r>
              <a:rPr kumimoji="0" lang="en-US" sz="3200" b="1" i="0" u="none" strike="noStrike" kern="0" cap="none" spc="0" normalizeH="0" baseline="0" noProof="0" dirty="0" err="1" smtClean="0">
                <a:ln>
                  <a:noFill/>
                </a:ln>
                <a:solidFill>
                  <a:sysClr val="window" lastClr="FFFFFF"/>
                </a:solidFill>
                <a:effectLst/>
                <a:uLnTx/>
                <a:uFillTx/>
                <a:latin typeface="Calibri"/>
                <a:ea typeface="+mn-ea"/>
                <a:cs typeface="+mn-cs"/>
              </a:rPr>
              <a:t>Programme</a:t>
            </a:r>
            <a:r>
              <a:rPr kumimoji="0" lang="en-US" sz="3200" b="1" i="0" u="none" strike="noStrike" kern="0" cap="none" spc="0" normalizeH="0" baseline="0" noProof="0" dirty="0" smtClean="0">
                <a:ln>
                  <a:noFill/>
                </a:ln>
                <a:solidFill>
                  <a:sysClr val="window" lastClr="FFFFFF"/>
                </a:solidFill>
                <a:effectLst/>
                <a:uLnTx/>
                <a:uFillTx/>
                <a:latin typeface="Calibri"/>
                <a:ea typeface="+mn-ea"/>
                <a:cs typeface="+mn-cs"/>
              </a:rPr>
              <a:t> </a:t>
            </a:r>
            <a:r>
              <a:rPr kumimoji="0" lang="en-US" sz="3200" b="0" i="0" u="none" strike="noStrike" kern="0" cap="none" spc="0" normalizeH="0" baseline="0" noProof="0" dirty="0" smtClean="0">
                <a:ln>
                  <a:noFill/>
                </a:ln>
                <a:solidFill>
                  <a:sysClr val="window" lastClr="FFFFFF"/>
                </a:solidFill>
                <a:effectLst/>
                <a:uLnTx/>
                <a:uFillTx/>
                <a:latin typeface="Calibri"/>
                <a:ea typeface="+mn-ea"/>
                <a:cs typeface="+mn-cs"/>
              </a:rPr>
              <a:t>for</a:t>
            </a:r>
            <a:r>
              <a:rPr kumimoji="0" lang="en-US" sz="3200" b="1" i="0" u="none" strike="noStrike" kern="0" cap="none" spc="0" normalizeH="0" baseline="0" noProof="0" dirty="0" smtClean="0">
                <a:ln>
                  <a:noFill/>
                </a:ln>
                <a:solidFill>
                  <a:sysClr val="window" lastClr="FFFFFF"/>
                </a:solidFill>
                <a:effectLst/>
                <a:uLnTx/>
                <a:uFillTx/>
                <a:latin typeface="Calibri"/>
                <a:ea typeface="+mn-ea"/>
                <a:cs typeface="+mn-cs"/>
              </a:rPr>
              <a:t> Research </a:t>
            </a:r>
            <a:r>
              <a:rPr kumimoji="0" lang="en-US" sz="3200" b="0" i="0" u="none" strike="noStrike" kern="0" cap="none" spc="0" normalizeH="0" baseline="0" noProof="0" dirty="0" smtClean="0">
                <a:ln>
                  <a:noFill/>
                </a:ln>
                <a:solidFill>
                  <a:sysClr val="window" lastClr="FFFFFF"/>
                </a:solidFill>
                <a:effectLst/>
                <a:uLnTx/>
                <a:uFillTx/>
                <a:latin typeface="Calibri"/>
                <a:ea typeface="+mn-ea"/>
                <a:cs typeface="+mn-cs"/>
              </a:rPr>
              <a:t>and</a:t>
            </a:r>
            <a:r>
              <a:rPr kumimoji="0" lang="en-US" sz="3200" b="1" i="0" u="none" strike="noStrike" kern="0" cap="none" spc="0" normalizeH="0" baseline="0" noProof="0" dirty="0" smtClean="0">
                <a:ln>
                  <a:noFill/>
                </a:ln>
                <a:solidFill>
                  <a:sysClr val="window" lastClr="FFFFFF"/>
                </a:solidFill>
                <a:effectLst/>
                <a:uLnTx/>
                <a:uFillTx/>
                <a:latin typeface="Calibri"/>
                <a:ea typeface="+mn-ea"/>
                <a:cs typeface="+mn-cs"/>
              </a:rPr>
              <a:t> Innovation</a:t>
            </a:r>
            <a:endParaRPr kumimoji="0" lang="it-IT" sz="3200" b="0" i="0" u="none" strike="noStrike" kern="0" cap="none" spc="0" normalizeH="0" baseline="0" noProof="0" dirty="0">
              <a:ln>
                <a:noFill/>
              </a:ln>
              <a:solidFill>
                <a:sysClr val="window" lastClr="FFFFFF"/>
              </a:solidFill>
              <a:effectLst/>
              <a:uLnTx/>
              <a:uFillTx/>
              <a:latin typeface="Calibri"/>
              <a:ea typeface="+mn-ea"/>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81336" y="615826"/>
            <a:ext cx="7427168" cy="652934"/>
          </a:xfrm>
        </p:spPr>
        <p:txBody>
          <a:bodyPr/>
          <a:lstStyle/>
          <a:p>
            <a:r>
              <a:rPr lang="en-US" sz="3600" b="1" dirty="0" smtClean="0">
                <a:solidFill>
                  <a:srgbClr val="FF0000"/>
                </a:solidFill>
              </a:rPr>
              <a:t>A time line for Horizon 2020</a:t>
            </a:r>
            <a:endParaRPr lang="it-IT" sz="3600" b="1" dirty="0">
              <a:solidFill>
                <a:srgbClr val="FF0000"/>
              </a:solidFill>
            </a:endParaRPr>
          </a:p>
        </p:txBody>
      </p:sp>
      <p:sp>
        <p:nvSpPr>
          <p:cNvPr id="3" name="Segnaposto contenuto 2"/>
          <p:cNvSpPr>
            <a:spLocks noGrp="1"/>
          </p:cNvSpPr>
          <p:nvPr>
            <p:ph idx="1"/>
          </p:nvPr>
        </p:nvSpPr>
        <p:spPr>
          <a:xfrm>
            <a:off x="552450" y="1417638"/>
            <a:ext cx="8134350" cy="5095875"/>
          </a:xfrm>
        </p:spPr>
        <p:txBody>
          <a:bodyPr>
            <a:noAutofit/>
          </a:bodyPr>
          <a:lstStyle/>
          <a:p>
            <a:pPr>
              <a:spcBef>
                <a:spcPts val="0"/>
              </a:spcBef>
              <a:spcAft>
                <a:spcPts val="600"/>
              </a:spcAft>
            </a:pPr>
            <a:r>
              <a:rPr lang="en-US" sz="1700" dirty="0" smtClean="0">
                <a:solidFill>
                  <a:schemeClr val="accent1">
                    <a:lumMod val="75000"/>
                  </a:schemeClr>
                </a:solidFill>
                <a:latin typeface="Verdana"/>
              </a:rPr>
              <a:t>May 2012: Partial general approach (Council) on H2020 </a:t>
            </a:r>
          </a:p>
          <a:p>
            <a:pPr>
              <a:spcBef>
                <a:spcPts val="0"/>
              </a:spcBef>
              <a:spcAft>
                <a:spcPts val="600"/>
              </a:spcAft>
            </a:pPr>
            <a:r>
              <a:rPr lang="en-US" sz="1700" dirty="0" smtClean="0">
                <a:solidFill>
                  <a:schemeClr val="accent1">
                    <a:lumMod val="75000"/>
                  </a:schemeClr>
                </a:solidFill>
                <a:latin typeface="Verdana"/>
              </a:rPr>
              <a:t>Oct 2012: Partial general approach (Council) on </a:t>
            </a:r>
            <a:r>
              <a:rPr lang="en-US" sz="1700" dirty="0" err="1" smtClean="0">
                <a:solidFill>
                  <a:schemeClr val="accent1">
                    <a:lumMod val="75000"/>
                  </a:schemeClr>
                </a:solidFill>
                <a:latin typeface="Verdana"/>
              </a:rPr>
              <a:t>RfP</a:t>
            </a:r>
            <a:r>
              <a:rPr lang="en-US" sz="1700" dirty="0" smtClean="0">
                <a:solidFill>
                  <a:schemeClr val="accent1">
                    <a:lumMod val="75000"/>
                  </a:schemeClr>
                </a:solidFill>
                <a:latin typeface="Verdana"/>
              </a:rPr>
              <a:t> </a:t>
            </a:r>
          </a:p>
          <a:p>
            <a:pPr>
              <a:spcBef>
                <a:spcPts val="0"/>
              </a:spcBef>
              <a:spcAft>
                <a:spcPts val="600"/>
              </a:spcAft>
            </a:pPr>
            <a:r>
              <a:rPr lang="en-US" sz="1700" dirty="0" smtClean="0">
                <a:solidFill>
                  <a:schemeClr val="accent1">
                    <a:lumMod val="75000"/>
                  </a:schemeClr>
                </a:solidFill>
                <a:latin typeface="Verdana"/>
              </a:rPr>
              <a:t>Nov 2012: ITRE vote (EP) on H2020, spec. </a:t>
            </a:r>
            <a:r>
              <a:rPr lang="en-US" sz="1700" dirty="0" err="1" smtClean="0">
                <a:solidFill>
                  <a:schemeClr val="accent1">
                    <a:lumMod val="75000"/>
                  </a:schemeClr>
                </a:solidFill>
                <a:latin typeface="Verdana"/>
              </a:rPr>
              <a:t>Programme</a:t>
            </a:r>
            <a:r>
              <a:rPr lang="en-US" sz="1700" dirty="0" smtClean="0">
                <a:solidFill>
                  <a:schemeClr val="accent1">
                    <a:lumMod val="75000"/>
                  </a:schemeClr>
                </a:solidFill>
                <a:latin typeface="Verdana"/>
              </a:rPr>
              <a:t>, </a:t>
            </a:r>
            <a:r>
              <a:rPr lang="en-US" sz="1700" dirty="0" err="1" smtClean="0">
                <a:solidFill>
                  <a:schemeClr val="accent1">
                    <a:lumMod val="75000"/>
                  </a:schemeClr>
                </a:solidFill>
                <a:latin typeface="Verdana"/>
              </a:rPr>
              <a:t>Euratom</a:t>
            </a:r>
            <a:r>
              <a:rPr lang="en-US" sz="1700" dirty="0" smtClean="0">
                <a:solidFill>
                  <a:schemeClr val="accent1">
                    <a:lumMod val="75000"/>
                  </a:schemeClr>
                </a:solidFill>
                <a:latin typeface="Verdana"/>
              </a:rPr>
              <a:t>, </a:t>
            </a:r>
            <a:r>
              <a:rPr lang="en-US" sz="1700" dirty="0" err="1" smtClean="0">
                <a:solidFill>
                  <a:schemeClr val="accent1">
                    <a:lumMod val="75000"/>
                  </a:schemeClr>
                </a:solidFill>
                <a:latin typeface="Verdana"/>
              </a:rPr>
              <a:t>RfP</a:t>
            </a:r>
            <a:r>
              <a:rPr lang="en-US" sz="1700" dirty="0" smtClean="0">
                <a:solidFill>
                  <a:schemeClr val="accent1">
                    <a:lumMod val="75000"/>
                  </a:schemeClr>
                </a:solidFill>
                <a:latin typeface="Verdana"/>
              </a:rPr>
              <a:t> </a:t>
            </a:r>
          </a:p>
          <a:p>
            <a:pPr>
              <a:spcBef>
                <a:spcPts val="0"/>
              </a:spcBef>
              <a:spcAft>
                <a:spcPts val="600"/>
              </a:spcAft>
            </a:pPr>
            <a:r>
              <a:rPr lang="en-US" sz="1700" dirty="0" smtClean="0">
                <a:solidFill>
                  <a:schemeClr val="accent1">
                    <a:lumMod val="75000"/>
                  </a:schemeClr>
                </a:solidFill>
                <a:latin typeface="Verdana"/>
              </a:rPr>
              <a:t>Dec 2012: Partial general approach (Council) on spec. </a:t>
            </a:r>
            <a:r>
              <a:rPr lang="en-US" sz="1700" dirty="0" err="1" smtClean="0">
                <a:solidFill>
                  <a:schemeClr val="accent1">
                    <a:lumMod val="75000"/>
                  </a:schemeClr>
                </a:solidFill>
                <a:latin typeface="Verdana"/>
              </a:rPr>
              <a:t>progr</a:t>
            </a:r>
            <a:r>
              <a:rPr lang="en-US" sz="1700" dirty="0" smtClean="0">
                <a:solidFill>
                  <a:schemeClr val="accent1">
                    <a:lumMod val="75000"/>
                  </a:schemeClr>
                </a:solidFill>
                <a:latin typeface="Verdana"/>
              </a:rPr>
              <a:t> H2020 </a:t>
            </a:r>
          </a:p>
          <a:p>
            <a:pPr>
              <a:spcBef>
                <a:spcPts val="0"/>
              </a:spcBef>
              <a:spcAft>
                <a:spcPts val="600"/>
              </a:spcAft>
            </a:pPr>
            <a:r>
              <a:rPr lang="en-US" sz="1700" dirty="0" smtClean="0">
                <a:solidFill>
                  <a:schemeClr val="accent1">
                    <a:lumMod val="75000"/>
                  </a:schemeClr>
                </a:solidFill>
                <a:latin typeface="Verdana"/>
              </a:rPr>
              <a:t>17/01/2013	Rules for Participation –</a:t>
            </a:r>
          </a:p>
          <a:p>
            <a:pPr>
              <a:spcBef>
                <a:spcPts val="0"/>
              </a:spcBef>
              <a:spcAft>
                <a:spcPts val="600"/>
              </a:spcAft>
            </a:pPr>
            <a:r>
              <a:rPr lang="en-US" sz="1700" dirty="0" smtClean="0">
                <a:solidFill>
                  <a:schemeClr val="accent1">
                    <a:lumMod val="75000"/>
                  </a:schemeClr>
                </a:solidFill>
                <a:latin typeface="Verdana"/>
              </a:rPr>
              <a:t>25/01/2013	Horizon 2020 – Preparation of the </a:t>
            </a:r>
            <a:r>
              <a:rPr lang="en-US" sz="1700" dirty="0" err="1" smtClean="0">
                <a:solidFill>
                  <a:schemeClr val="accent1">
                    <a:lumMod val="75000"/>
                  </a:schemeClr>
                </a:solidFill>
                <a:latin typeface="Verdana"/>
              </a:rPr>
              <a:t>Trilogue</a:t>
            </a:r>
            <a:endParaRPr lang="en-US" sz="1700" dirty="0" smtClean="0">
              <a:solidFill>
                <a:schemeClr val="accent1">
                  <a:lumMod val="75000"/>
                </a:schemeClr>
              </a:solidFill>
              <a:latin typeface="Verdana"/>
            </a:endParaRPr>
          </a:p>
          <a:p>
            <a:pPr>
              <a:spcBef>
                <a:spcPts val="0"/>
              </a:spcBef>
              <a:spcAft>
                <a:spcPts val="600"/>
              </a:spcAft>
            </a:pPr>
            <a:r>
              <a:rPr lang="en-US" sz="1700" dirty="0" smtClean="0">
                <a:solidFill>
                  <a:schemeClr val="accent1">
                    <a:lumMod val="75000"/>
                  </a:schemeClr>
                </a:solidFill>
                <a:latin typeface="Verdana"/>
              </a:rPr>
              <a:t>31/01/2013 – </a:t>
            </a:r>
            <a:r>
              <a:rPr lang="en-US" sz="1700" dirty="0" err="1" smtClean="0">
                <a:solidFill>
                  <a:schemeClr val="accent1">
                    <a:lumMod val="75000"/>
                  </a:schemeClr>
                </a:solidFill>
                <a:latin typeface="Verdana"/>
              </a:rPr>
              <a:t>Trilogue</a:t>
            </a:r>
            <a:r>
              <a:rPr lang="en-US" sz="1700" dirty="0" smtClean="0">
                <a:solidFill>
                  <a:schemeClr val="accent1">
                    <a:lumMod val="75000"/>
                  </a:schemeClr>
                </a:solidFill>
                <a:latin typeface="Verdana"/>
              </a:rPr>
              <a:t> - Preparation of Competitiveness Council Items</a:t>
            </a:r>
          </a:p>
          <a:p>
            <a:pPr>
              <a:spcBef>
                <a:spcPts val="0"/>
              </a:spcBef>
              <a:spcAft>
                <a:spcPts val="600"/>
              </a:spcAft>
            </a:pPr>
            <a:r>
              <a:rPr lang="en-US" sz="1700" dirty="0" smtClean="0">
                <a:solidFill>
                  <a:schemeClr val="accent1">
                    <a:lumMod val="75000"/>
                  </a:schemeClr>
                </a:solidFill>
                <a:latin typeface="Verdana"/>
              </a:rPr>
              <a:t>18 February 2013	Competitiveness Council</a:t>
            </a:r>
          </a:p>
          <a:p>
            <a:pPr>
              <a:spcBef>
                <a:spcPts val="0"/>
              </a:spcBef>
              <a:spcAft>
                <a:spcPts val="600"/>
              </a:spcAft>
            </a:pPr>
            <a:r>
              <a:rPr lang="en-US" sz="1700" b="1" dirty="0" smtClean="0">
                <a:solidFill>
                  <a:schemeClr val="accent1">
                    <a:lumMod val="75000"/>
                  </a:schemeClr>
                </a:solidFill>
                <a:latin typeface="Verdana"/>
              </a:rPr>
              <a:t>Mar2013: Parliament and Council view on EU (Tri-</a:t>
            </a:r>
            <a:r>
              <a:rPr lang="en-US" sz="1700" b="1" dirty="0" err="1" smtClean="0">
                <a:solidFill>
                  <a:schemeClr val="accent1">
                    <a:lumMod val="75000"/>
                  </a:schemeClr>
                </a:solidFill>
                <a:latin typeface="Verdana"/>
              </a:rPr>
              <a:t>logues</a:t>
            </a:r>
            <a:r>
              <a:rPr lang="en-US" sz="1700" b="1" dirty="0" smtClean="0">
                <a:solidFill>
                  <a:schemeClr val="accent1">
                    <a:lumMod val="75000"/>
                  </a:schemeClr>
                </a:solidFill>
                <a:latin typeface="Verdana"/>
              </a:rPr>
              <a:t>) budget 2014-2020 (including overall budget for Horizon 2020) </a:t>
            </a:r>
          </a:p>
          <a:p>
            <a:pPr>
              <a:spcBef>
                <a:spcPts val="0"/>
              </a:spcBef>
              <a:spcAft>
                <a:spcPts val="600"/>
              </a:spcAft>
            </a:pPr>
            <a:r>
              <a:rPr lang="en-US" sz="1700" b="1" dirty="0" smtClean="0">
                <a:solidFill>
                  <a:schemeClr val="accent1">
                    <a:lumMod val="75000"/>
                  </a:schemeClr>
                </a:solidFill>
                <a:latin typeface="Verdana"/>
              </a:rPr>
              <a:t>2013: Parliament votes on H2020 and </a:t>
            </a:r>
            <a:r>
              <a:rPr lang="en-US" sz="1700" b="1" dirty="0" err="1" smtClean="0">
                <a:solidFill>
                  <a:schemeClr val="accent1">
                    <a:lumMod val="75000"/>
                  </a:schemeClr>
                </a:solidFill>
                <a:latin typeface="Verdana"/>
              </a:rPr>
              <a:t>RfP</a:t>
            </a:r>
            <a:r>
              <a:rPr lang="en-US" sz="1700" b="1" dirty="0" smtClean="0">
                <a:solidFill>
                  <a:schemeClr val="accent1">
                    <a:lumMod val="75000"/>
                  </a:schemeClr>
                </a:solidFill>
                <a:latin typeface="Verdana"/>
              </a:rPr>
              <a:t> </a:t>
            </a:r>
          </a:p>
          <a:p>
            <a:pPr>
              <a:spcBef>
                <a:spcPts val="0"/>
              </a:spcBef>
              <a:spcAft>
                <a:spcPts val="600"/>
              </a:spcAft>
            </a:pPr>
            <a:r>
              <a:rPr lang="en-US" sz="1700" b="1" dirty="0" smtClean="0">
                <a:solidFill>
                  <a:schemeClr val="accent1">
                    <a:lumMod val="75000"/>
                  </a:schemeClr>
                </a:solidFill>
                <a:latin typeface="Verdana"/>
              </a:rPr>
              <a:t>Mid 2013: Adoption of legislative acts by Parliament and Council on Horizon 2020 </a:t>
            </a:r>
          </a:p>
          <a:p>
            <a:pPr>
              <a:spcBef>
                <a:spcPts val="0"/>
              </a:spcBef>
              <a:spcAft>
                <a:spcPts val="600"/>
              </a:spcAft>
            </a:pPr>
            <a:r>
              <a:rPr lang="en-US" sz="1700" b="1" dirty="0" smtClean="0">
                <a:solidFill>
                  <a:srgbClr val="00B050"/>
                </a:solidFill>
                <a:latin typeface="Verdana"/>
              </a:rPr>
              <a:t>1/1/2014: Horizon 2020 starts, launch of first calls</a:t>
            </a:r>
            <a:endParaRPr lang="en-US" sz="1700" dirty="0" smtClean="0">
              <a:solidFill>
                <a:srgbClr val="00B050"/>
              </a:solidFill>
            </a:endParaRPr>
          </a:p>
        </p:txBody>
      </p:sp>
      <p:sp>
        <p:nvSpPr>
          <p:cNvPr id="4" name="Rettangolo 3"/>
          <p:cNvSpPr/>
          <p:nvPr/>
        </p:nvSpPr>
        <p:spPr>
          <a:xfrm rot="19565464">
            <a:off x="2367204" y="2316281"/>
            <a:ext cx="4031874" cy="923330"/>
          </a:xfrm>
          <a:prstGeom prst="rect">
            <a:avLst/>
          </a:prstGeom>
          <a:noFill/>
        </p:spPr>
        <p:txBody>
          <a:bodyPr wrap="none" lIns="91440" tIns="45720" rIns="91440" bIns="45720">
            <a:spAutoFit/>
          </a:bodyPr>
          <a:lstStyle/>
          <a:p>
            <a:pPr algn="ctr"/>
            <a:r>
              <a:rPr lang="it-IT" sz="5400" b="1" cap="none" spc="0"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Past</a:t>
            </a:r>
            <a:r>
              <a:rPr lang="it-IT"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it-IT" sz="5400" b="1" cap="none" spc="0"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events</a:t>
            </a:r>
            <a:endParaRPr lang="it-IT"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732566" y="422176"/>
            <a:ext cx="5713859" cy="990600"/>
          </a:xfrm>
        </p:spPr>
        <p:txBody>
          <a:bodyPr/>
          <a:lstStyle/>
          <a:p>
            <a:r>
              <a:rPr lang="it-IT" sz="3600" b="1" dirty="0" smtClean="0">
                <a:solidFill>
                  <a:srgbClr val="FF0000"/>
                </a:solidFill>
              </a:rPr>
              <a:t>The H2020 New </a:t>
            </a:r>
            <a:r>
              <a:rPr lang="it-IT" sz="3600" b="1" dirty="0" err="1" smtClean="0">
                <a:solidFill>
                  <a:srgbClr val="FF0000"/>
                </a:solidFill>
              </a:rPr>
              <a:t>Structure</a:t>
            </a:r>
            <a:endParaRPr lang="it-IT" sz="3600" b="1" dirty="0" smtClean="0">
              <a:solidFill>
                <a:srgbClr val="FF0000"/>
              </a:solidFill>
            </a:endParaRPr>
          </a:p>
        </p:txBody>
      </p:sp>
      <p:pic>
        <p:nvPicPr>
          <p:cNvPr id="4099" name="Picture 3"/>
          <p:cNvPicPr>
            <a:picLocks noChangeAspect="1" noChangeArrowheads="1"/>
          </p:cNvPicPr>
          <p:nvPr/>
        </p:nvPicPr>
        <p:blipFill>
          <a:blip r:embed="rId3" cstate="print"/>
          <a:srcRect/>
          <a:stretch>
            <a:fillRect/>
          </a:stretch>
        </p:blipFill>
        <p:spPr bwMode="auto">
          <a:xfrm>
            <a:off x="431608" y="1830774"/>
            <a:ext cx="7685829" cy="4931529"/>
          </a:xfrm>
          <a:prstGeom prst="rect">
            <a:avLst/>
          </a:prstGeom>
          <a:noFill/>
          <a:ln w="9525">
            <a:noFill/>
            <a:miter lim="800000"/>
            <a:headEnd/>
            <a:tailEnd/>
          </a:ln>
        </p:spPr>
      </p:pic>
      <p:sp>
        <p:nvSpPr>
          <p:cNvPr id="9" name="CasellaDiTesto 8"/>
          <p:cNvSpPr txBox="1"/>
          <p:nvPr/>
        </p:nvSpPr>
        <p:spPr>
          <a:xfrm>
            <a:off x="2123728" y="1340768"/>
            <a:ext cx="4408182" cy="400110"/>
          </a:xfrm>
          <a:prstGeom prst="rect">
            <a:avLst/>
          </a:prstGeom>
          <a:noFill/>
        </p:spPr>
        <p:txBody>
          <a:bodyPr wrap="square" rtlCol="0">
            <a:spAutoFit/>
          </a:bodyPr>
          <a:lstStyle/>
          <a:p>
            <a:pPr algn="ctr"/>
            <a:r>
              <a:rPr lang="it-IT" sz="2000" b="1" i="1" dirty="0" err="1" smtClean="0">
                <a:solidFill>
                  <a:srgbClr val="F10101"/>
                </a:solidFill>
              </a:rPr>
              <a:t>Horizon</a:t>
            </a:r>
            <a:r>
              <a:rPr lang="it-IT" sz="2000" b="1" i="1" dirty="0" smtClean="0">
                <a:solidFill>
                  <a:srgbClr val="F10101"/>
                </a:solidFill>
              </a:rPr>
              <a:t> 2020 </a:t>
            </a:r>
            <a:r>
              <a:rPr lang="it-IT" sz="2000" b="1" i="1" dirty="0" err="1" smtClean="0">
                <a:solidFill>
                  <a:srgbClr val="F10101"/>
                </a:solidFill>
              </a:rPr>
              <a:t>Priorities</a:t>
            </a:r>
            <a:endParaRPr lang="it-IT" sz="2000" b="1" i="1" dirty="0">
              <a:solidFill>
                <a:srgbClr val="F10101"/>
              </a:solidFill>
            </a:endParaRPr>
          </a:p>
        </p:txBody>
      </p:sp>
      <p:sp>
        <p:nvSpPr>
          <p:cNvPr id="8" name="Rettangolo arrotondato 7"/>
          <p:cNvSpPr/>
          <p:nvPr/>
        </p:nvSpPr>
        <p:spPr>
          <a:xfrm>
            <a:off x="5681714" y="4592536"/>
            <a:ext cx="2490686" cy="420640"/>
          </a:xfrm>
          <a:prstGeom prst="roundRect">
            <a:avLst/>
          </a:prstGeom>
          <a:noFill/>
          <a:ln w="38100">
            <a:solidFill>
              <a:srgbClr val="E3211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10" name="Rettangolo arrotondato 9"/>
          <p:cNvSpPr/>
          <p:nvPr/>
        </p:nvSpPr>
        <p:spPr>
          <a:xfrm>
            <a:off x="5681714" y="3573016"/>
            <a:ext cx="2490686" cy="360040"/>
          </a:xfrm>
          <a:prstGeom prst="roundRect">
            <a:avLst/>
          </a:prstGeom>
          <a:noFill/>
          <a:ln w="38100">
            <a:solidFill>
              <a:srgbClr val="E3211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11" name="Rettangolo arrotondato 10"/>
          <p:cNvSpPr/>
          <p:nvPr/>
        </p:nvSpPr>
        <p:spPr>
          <a:xfrm>
            <a:off x="5681714" y="4221088"/>
            <a:ext cx="2490686" cy="360040"/>
          </a:xfrm>
          <a:prstGeom prst="roundRect">
            <a:avLst/>
          </a:prstGeom>
          <a:noFill/>
          <a:ln w="38100">
            <a:solidFill>
              <a:srgbClr val="E32119"/>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cSld>
  <p:clrMapOvr>
    <a:masterClrMapping/>
  </p:clrMapOvr>
  <p:transition spd="med">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7"/>
          <p:cNvSpPr txBox="1">
            <a:spLocks/>
          </p:cNvSpPr>
          <p:nvPr/>
        </p:nvSpPr>
        <p:spPr>
          <a:xfrm>
            <a:off x="971600" y="332656"/>
            <a:ext cx="7605464" cy="654968"/>
          </a:xfrm>
          <a:prstGeom prst="rect">
            <a:avLst/>
          </a:prstGeom>
        </p:spPr>
        <p:txBody>
          <a:bodyPr/>
          <a:lstStyle/>
          <a:p>
            <a:pPr lvl="0" algn="r" eaLnBrk="0" hangingPunct="0">
              <a:defRPr/>
            </a:pPr>
            <a:r>
              <a:rPr lang="en-US" sz="3200" b="1" dirty="0" smtClean="0">
                <a:solidFill>
                  <a:srgbClr val="FF0000"/>
                </a:solidFill>
                <a:latin typeface="+mj-lt"/>
                <a:ea typeface="+mj-ea"/>
                <a:cs typeface="+mj-cs"/>
              </a:rPr>
              <a:t> </a:t>
            </a:r>
            <a:r>
              <a:rPr lang="en-US" sz="3200" b="1" i="1" dirty="0" smtClean="0">
                <a:solidFill>
                  <a:srgbClr val="FF0000"/>
                </a:solidFill>
                <a:latin typeface="+mj-lt"/>
                <a:ea typeface="+mj-ea"/>
                <a:cs typeface="+mj-cs"/>
              </a:rPr>
              <a:t>Societal challenges</a:t>
            </a:r>
          </a:p>
          <a:p>
            <a:pPr marL="0" marR="0" lvl="0" indent="0" algn="r" defTabSz="4572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smtClean="0">
                <a:ln>
                  <a:noFill/>
                </a:ln>
                <a:solidFill>
                  <a:srgbClr val="FF0000"/>
                </a:solidFill>
                <a:effectLst/>
                <a:uLnTx/>
                <a:uFillTx/>
                <a:latin typeface="+mj-lt"/>
                <a:ea typeface="+mj-ea"/>
                <a:cs typeface="+mj-cs"/>
              </a:rPr>
              <a:t>Proposed funding (M€, 2014-2020)</a:t>
            </a:r>
            <a:endParaRPr kumimoji="0" lang="it-IT" sz="3200" b="1" i="0" u="none" strike="noStrike" kern="1200" cap="none" spc="0" normalizeH="0" baseline="0" noProof="0" dirty="0">
              <a:ln>
                <a:noFill/>
              </a:ln>
              <a:solidFill>
                <a:srgbClr val="FF0000"/>
              </a:solidFill>
              <a:effectLst/>
              <a:uLnTx/>
              <a:uFillTx/>
              <a:latin typeface="+mj-lt"/>
              <a:ea typeface="+mj-ea"/>
              <a:cs typeface="+mj-cs"/>
            </a:endParaRPr>
          </a:p>
        </p:txBody>
      </p:sp>
      <p:graphicFrame>
        <p:nvGraphicFramePr>
          <p:cNvPr id="4" name="Tabella 3"/>
          <p:cNvGraphicFramePr>
            <a:graphicFrameLocks noGrp="1"/>
          </p:cNvGraphicFramePr>
          <p:nvPr/>
        </p:nvGraphicFramePr>
        <p:xfrm>
          <a:off x="251520" y="1556792"/>
          <a:ext cx="8568951" cy="4824535"/>
        </p:xfrm>
        <a:graphic>
          <a:graphicData uri="http://schemas.openxmlformats.org/drawingml/2006/table">
            <a:tbl>
              <a:tblPr/>
              <a:tblGrid>
                <a:gridCol w="2864464"/>
                <a:gridCol w="1212265"/>
                <a:gridCol w="2864464"/>
                <a:gridCol w="813879"/>
                <a:gridCol w="813879"/>
              </a:tblGrid>
              <a:tr h="491803">
                <a:tc gridSpan="2">
                  <a:txBody>
                    <a:bodyPr/>
                    <a:lstStyle/>
                    <a:p>
                      <a:pPr algn="ctr" fontAlgn="ctr"/>
                      <a:r>
                        <a:rPr lang="it-IT" sz="1200" b="1" i="0" u="none" strike="noStrike" dirty="0" err="1">
                          <a:solidFill>
                            <a:srgbClr val="FF0000"/>
                          </a:solidFill>
                          <a:latin typeface="Calibri"/>
                        </a:rPr>
                        <a:t>Table</a:t>
                      </a:r>
                      <a:r>
                        <a:rPr lang="it-IT" sz="1200" b="1" i="0" u="none" strike="noStrike" dirty="0">
                          <a:solidFill>
                            <a:srgbClr val="FF0000"/>
                          </a:solidFill>
                          <a:latin typeface="Calibri"/>
                        </a:rPr>
                        <a:t> 1: EC PROPOSAL</a:t>
                      </a:r>
                    </a:p>
                  </a:txBody>
                  <a:tcPr marL="5219" marR="5219" marT="5219" marB="0" anchor="ctr">
                    <a:lnL w="19050" cap="flat" cmpd="sng" algn="ctr">
                      <a:solidFill>
                        <a:srgbClr val="0070C0"/>
                      </a:solidFill>
                      <a:prstDash val="solid"/>
                      <a:round/>
                      <a:headEnd type="none" w="med" len="med"/>
                      <a:tailEnd type="none" w="med" len="med"/>
                    </a:lnL>
                    <a:lnR w="19050" cap="flat" cmpd="sng" algn="ctr">
                      <a:solidFill>
                        <a:srgbClr val="0070C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gridSpan="2">
                  <a:txBody>
                    <a:bodyPr/>
                    <a:lstStyle/>
                    <a:p>
                      <a:pPr algn="ctr" fontAlgn="ctr"/>
                      <a:r>
                        <a:rPr lang="en-US" sz="1200" b="1" i="0" u="none" strike="noStrike">
                          <a:solidFill>
                            <a:srgbClr val="FF0000"/>
                          </a:solidFill>
                          <a:latin typeface="Calibri"/>
                        </a:rPr>
                        <a:t>Table 2: EP POSITION ITRE 28 NOV 2012 (Text of CA on 26th Nov)</a:t>
                      </a:r>
                    </a:p>
                  </a:txBody>
                  <a:tcPr marL="5219" marR="5219" marT="5219" marB="0" anchor="ctr">
                    <a:lnL w="19050" cap="flat" cmpd="sng" algn="ctr">
                      <a:solidFill>
                        <a:srgbClr val="0070C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t-IT"/>
                    </a:p>
                  </a:txBody>
                  <a:tcPr/>
                </a:tc>
                <a:tc>
                  <a:txBody>
                    <a:bodyPr/>
                    <a:lstStyle/>
                    <a:p>
                      <a:pPr algn="ctr" fontAlgn="ctr"/>
                      <a:r>
                        <a:rPr lang="it-IT" sz="1200" b="1" i="0" u="none" strike="noStrike">
                          <a:solidFill>
                            <a:srgbClr val="FF0000"/>
                          </a:solidFill>
                          <a:latin typeface="Calibri"/>
                        </a:rPr>
                        <a:t>DELTA</a:t>
                      </a:r>
                    </a:p>
                  </a:txBody>
                  <a:tcPr marL="5219" marR="5219" marT="52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0492">
                <a:tc>
                  <a:txBody>
                    <a:bodyPr/>
                    <a:lstStyle/>
                    <a:p>
                      <a:pPr algn="l" fontAlgn="ctr"/>
                      <a:r>
                        <a:rPr lang="it-IT" sz="1200" b="0" i="0" u="none" strike="noStrike" dirty="0">
                          <a:solidFill>
                            <a:srgbClr val="000000"/>
                          </a:solidFill>
                          <a:latin typeface="Times New Roman"/>
                        </a:rPr>
                        <a:t> </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3"/>
                    </a:solidFill>
                  </a:tcPr>
                </a:tc>
                <a:tc>
                  <a:txBody>
                    <a:bodyPr/>
                    <a:lstStyle/>
                    <a:p>
                      <a:pPr algn="ctr" fontAlgn="ctr"/>
                      <a:r>
                        <a:rPr lang="it-IT" sz="1200" b="1" i="1" u="none" strike="noStrike">
                          <a:solidFill>
                            <a:srgbClr val="000000"/>
                          </a:solidFill>
                          <a:latin typeface="Times New Roman"/>
                        </a:rPr>
                        <a:t> </a:t>
                      </a:r>
                    </a:p>
                  </a:txBody>
                  <a:tcPr marL="5219" marR="5219" marT="5219" marB="0" anchor="ctr">
                    <a:lnL w="6350" cap="flat" cmpd="sng" algn="ctr">
                      <a:solidFill>
                        <a:srgbClr val="000000"/>
                      </a:solidFill>
                      <a:prstDash val="solid"/>
                      <a:round/>
                      <a:headEnd type="none" w="med" len="med"/>
                      <a:tailEnd type="none" w="med" len="med"/>
                    </a:lnL>
                    <a:lnR w="19050" cap="flat" cmpd="sng" algn="ctr">
                      <a:solidFill>
                        <a:srgbClr val="0070C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l" fontAlgn="ctr"/>
                      <a:r>
                        <a:rPr lang="en-US" sz="1200" b="0" i="0" u="none" strike="noStrike">
                          <a:solidFill>
                            <a:srgbClr val="000000"/>
                          </a:solidFill>
                          <a:latin typeface="Times New Roman"/>
                        </a:rPr>
                        <a:t>-1 (a) new. Science for and with Society</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3"/>
                    </a:solidFill>
                  </a:tcPr>
                </a:tc>
                <a:tc>
                  <a:txBody>
                    <a:bodyPr/>
                    <a:lstStyle/>
                    <a:p>
                      <a:pPr algn="ctr" fontAlgn="ctr"/>
                      <a:r>
                        <a:rPr lang="it-IT" sz="1200" b="1" i="1" u="none" strike="noStrike">
                          <a:solidFill>
                            <a:srgbClr val="000000"/>
                          </a:solidFill>
                          <a:latin typeface="Times New Roman"/>
                        </a:rPr>
                        <a:t>350,96</a:t>
                      </a:r>
                    </a:p>
                  </a:txBody>
                  <a:tcPr marL="5219" marR="5219" marT="521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c>
                  <a:txBody>
                    <a:bodyPr/>
                    <a:lstStyle/>
                    <a:p>
                      <a:pPr algn="ctr" fontAlgn="ctr"/>
                      <a:r>
                        <a:rPr lang="it-IT" sz="1200" b="1" i="1" u="none" strike="noStrike">
                          <a:solidFill>
                            <a:srgbClr val="0070C0"/>
                          </a:solidFill>
                          <a:latin typeface="Times New Roman"/>
                        </a:rPr>
                        <a:t>New</a:t>
                      </a:r>
                    </a:p>
                  </a:txBody>
                  <a:tcPr marL="5219" marR="5219" marT="52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D8D8"/>
                    </a:solidFill>
                  </a:tcPr>
                </a:tc>
              </a:tr>
              <a:tr h="540984">
                <a:tc>
                  <a:txBody>
                    <a:bodyPr/>
                    <a:lstStyle/>
                    <a:p>
                      <a:pPr algn="l" fontAlgn="ctr"/>
                      <a:r>
                        <a:rPr lang="en-US" sz="1200" b="0" i="0" u="none" strike="noStrike" dirty="0">
                          <a:solidFill>
                            <a:srgbClr val="000000"/>
                          </a:solidFill>
                          <a:latin typeface="Times New Roman"/>
                        </a:rPr>
                        <a:t>1. Health</a:t>
                      </a:r>
                      <a:r>
                        <a:rPr lang="en-US" sz="1200" b="1" i="1" u="none" strike="noStrike" dirty="0">
                          <a:solidFill>
                            <a:srgbClr val="000000"/>
                          </a:solidFill>
                          <a:latin typeface="Times New Roman"/>
                        </a:rPr>
                        <a:t>, demographic change</a:t>
                      </a:r>
                      <a:r>
                        <a:rPr lang="en-US" sz="1200" b="0" i="0" u="none" strike="noStrike" dirty="0">
                          <a:solidFill>
                            <a:srgbClr val="000000"/>
                          </a:solidFill>
                          <a:latin typeface="Times New Roman"/>
                        </a:rPr>
                        <a:t> and wellbeing;</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1" u="none" strike="noStrike">
                          <a:solidFill>
                            <a:srgbClr val="000000"/>
                          </a:solidFill>
                          <a:latin typeface="Times New Roman"/>
                        </a:rPr>
                        <a:t>9077 of which 292 for EIT</a:t>
                      </a:r>
                    </a:p>
                  </a:txBody>
                  <a:tcPr marL="5219" marR="5219" marT="5219" marB="0" anchor="ctr">
                    <a:lnL w="6350" cap="flat" cmpd="sng" algn="ctr">
                      <a:solidFill>
                        <a:srgbClr val="000000"/>
                      </a:solidFill>
                      <a:prstDash val="solid"/>
                      <a:round/>
                      <a:headEnd type="none" w="med" len="med"/>
                      <a:tailEnd type="none" w="med" len="med"/>
                    </a:lnL>
                    <a:lnR w="1905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1200" b="0" i="0" u="none" strike="noStrike">
                          <a:solidFill>
                            <a:srgbClr val="000000"/>
                          </a:solidFill>
                          <a:latin typeface="Times New Roman"/>
                        </a:rPr>
                        <a:t>1. Health and wellbeing</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a:solidFill>
                            <a:srgbClr val="000000"/>
                          </a:solidFill>
                          <a:latin typeface="Times New Roman"/>
                        </a:rPr>
                        <a:t>7896,6</a:t>
                      </a:r>
                    </a:p>
                  </a:txBody>
                  <a:tcPr marL="5219" marR="5219" marT="521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a:solidFill>
                            <a:srgbClr val="FF0000"/>
                          </a:solidFill>
                          <a:latin typeface="Times New Roman"/>
                        </a:rPr>
                        <a:t>-13%</a:t>
                      </a:r>
                    </a:p>
                  </a:txBody>
                  <a:tcPr marL="5219" marR="5219" marT="52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47372">
                <a:tc>
                  <a:txBody>
                    <a:bodyPr/>
                    <a:lstStyle/>
                    <a:p>
                      <a:pPr algn="l" fontAlgn="ctr"/>
                      <a:r>
                        <a:rPr lang="en-US" sz="1200" b="0" i="0" u="none" strike="noStrike" dirty="0">
                          <a:solidFill>
                            <a:srgbClr val="000000"/>
                          </a:solidFill>
                          <a:latin typeface="Times New Roman"/>
                        </a:rPr>
                        <a:t>2. Food security, sustainable agriculture, marine and maritime research and the bio- economy;</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1" u="none" strike="noStrike" dirty="0">
                          <a:solidFill>
                            <a:srgbClr val="000000"/>
                          </a:solidFill>
                          <a:latin typeface="Times New Roman"/>
                        </a:rPr>
                        <a:t>4694 of which 150 for EIT</a:t>
                      </a:r>
                    </a:p>
                  </a:txBody>
                  <a:tcPr marL="5219" marR="5219" marT="5219" marB="0" anchor="ctr">
                    <a:lnL w="6350" cap="flat" cmpd="sng" algn="ctr">
                      <a:solidFill>
                        <a:srgbClr val="000000"/>
                      </a:solidFill>
                      <a:prstDash val="solid"/>
                      <a:round/>
                      <a:headEnd type="none" w="med" len="med"/>
                      <a:tailEnd type="none" w="med" len="med"/>
                    </a:lnL>
                    <a:lnR w="1905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latin typeface="Times New Roman"/>
                        </a:rPr>
                        <a:t>2. Food </a:t>
                      </a:r>
                      <a:r>
                        <a:rPr lang="en-US" sz="1200" b="1" i="1" u="none" strike="noStrike" dirty="0">
                          <a:solidFill>
                            <a:srgbClr val="000000"/>
                          </a:solidFill>
                          <a:latin typeface="Times New Roman"/>
                        </a:rPr>
                        <a:t>quality, safety and</a:t>
                      </a:r>
                      <a:r>
                        <a:rPr lang="en-US" sz="1200" b="0" i="0" u="none" strike="noStrike" dirty="0">
                          <a:solidFill>
                            <a:srgbClr val="000000"/>
                          </a:solidFill>
                          <a:latin typeface="Times New Roman"/>
                        </a:rPr>
                        <a:t> security, sustainable agriculture</a:t>
                      </a:r>
                      <a:r>
                        <a:rPr lang="en-US" sz="1200" b="1" i="1" u="none" strike="noStrike" dirty="0">
                          <a:solidFill>
                            <a:srgbClr val="000000"/>
                          </a:solidFill>
                          <a:latin typeface="Times New Roman"/>
                        </a:rPr>
                        <a:t> and forestry</a:t>
                      </a:r>
                      <a:r>
                        <a:rPr lang="en-US" sz="1200" b="0" i="0" u="none" strike="noStrike" dirty="0">
                          <a:solidFill>
                            <a:srgbClr val="000000"/>
                          </a:solidFill>
                          <a:latin typeface="Times New Roman"/>
                        </a:rPr>
                        <a:t>, marine and maritime research and the bio-based industries</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a:solidFill>
                            <a:srgbClr val="000000"/>
                          </a:solidFill>
                          <a:latin typeface="Times New Roman"/>
                        </a:rPr>
                        <a:t>4299,26</a:t>
                      </a:r>
                    </a:p>
                  </a:txBody>
                  <a:tcPr marL="5219" marR="5219" marT="521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a:solidFill>
                            <a:srgbClr val="FF0000"/>
                          </a:solidFill>
                          <a:latin typeface="Times New Roman"/>
                        </a:rPr>
                        <a:t>-8,40%</a:t>
                      </a:r>
                    </a:p>
                  </a:txBody>
                  <a:tcPr marL="5219" marR="5219" marT="52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97">
                <a:tc>
                  <a:txBody>
                    <a:bodyPr/>
                    <a:lstStyle/>
                    <a:p>
                      <a:pPr algn="l" fontAlgn="ctr"/>
                      <a:r>
                        <a:rPr lang="en-US" sz="1200" b="0" i="0" u="none" strike="noStrike">
                          <a:solidFill>
                            <a:srgbClr val="000000"/>
                          </a:solidFill>
                          <a:latin typeface="Times New Roman"/>
                        </a:rPr>
                        <a:t>3. Secure, clean and efficient energy</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1" u="none" strike="noStrike">
                          <a:solidFill>
                            <a:srgbClr val="000000"/>
                          </a:solidFill>
                          <a:latin typeface="Times New Roman"/>
                        </a:rPr>
                        <a:t>6537 of which 210 for EIT</a:t>
                      </a:r>
                    </a:p>
                  </a:txBody>
                  <a:tcPr marL="5219" marR="5219" marT="5219" marB="0" anchor="ctr">
                    <a:lnL w="6350" cap="flat" cmpd="sng" algn="ctr">
                      <a:solidFill>
                        <a:srgbClr val="000000"/>
                      </a:solidFill>
                      <a:prstDash val="solid"/>
                      <a:round/>
                      <a:headEnd type="none" w="med" len="med"/>
                      <a:tailEnd type="none" w="med" len="med"/>
                    </a:lnL>
                    <a:lnR w="1905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latin typeface="Times New Roman"/>
                        </a:rPr>
                        <a:t>3. Secure, clean and efficient energy</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a:solidFill>
                            <a:srgbClr val="000000"/>
                          </a:solidFill>
                          <a:latin typeface="Times New Roman"/>
                        </a:rPr>
                        <a:t>7370,16</a:t>
                      </a:r>
                    </a:p>
                  </a:txBody>
                  <a:tcPr marL="5219" marR="5219" marT="521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a:solidFill>
                            <a:srgbClr val="0070C0"/>
                          </a:solidFill>
                          <a:latin typeface="Times New Roman"/>
                        </a:rPr>
                        <a:t>12,74%</a:t>
                      </a:r>
                    </a:p>
                  </a:txBody>
                  <a:tcPr marL="5219" marR="5219" marT="52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97">
                <a:tc>
                  <a:txBody>
                    <a:bodyPr/>
                    <a:lstStyle/>
                    <a:p>
                      <a:pPr algn="l" fontAlgn="ctr"/>
                      <a:r>
                        <a:rPr lang="en-US" sz="1200" b="0" i="0" u="none" strike="noStrike">
                          <a:solidFill>
                            <a:srgbClr val="000000"/>
                          </a:solidFill>
                          <a:latin typeface="Times New Roman"/>
                        </a:rPr>
                        <a:t>4. Smart, green and integrated transport</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1" u="none" strike="noStrike">
                          <a:solidFill>
                            <a:srgbClr val="000000"/>
                          </a:solidFill>
                          <a:latin typeface="Times New Roman"/>
                        </a:rPr>
                        <a:t>7690 of which 247 for EIT</a:t>
                      </a:r>
                    </a:p>
                  </a:txBody>
                  <a:tcPr marL="5219" marR="5219" marT="5219" marB="0" anchor="ctr">
                    <a:lnL w="6350" cap="flat" cmpd="sng" algn="ctr">
                      <a:solidFill>
                        <a:srgbClr val="000000"/>
                      </a:solidFill>
                      <a:prstDash val="solid"/>
                      <a:round/>
                      <a:headEnd type="none" w="med" len="med"/>
                      <a:tailEnd type="none" w="med" len="med"/>
                    </a:lnL>
                    <a:lnR w="1905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latin typeface="Times New Roman"/>
                        </a:rPr>
                        <a:t>4. Smart, green and integrated transport</a:t>
                      </a:r>
                      <a:r>
                        <a:rPr lang="en-US" sz="1200" b="1" i="0" u="none" strike="noStrike" dirty="0">
                          <a:solidFill>
                            <a:srgbClr val="000000"/>
                          </a:solidFill>
                          <a:latin typeface="Times New Roman"/>
                        </a:rPr>
                        <a:t> </a:t>
                      </a:r>
                      <a:r>
                        <a:rPr lang="en-US" sz="1200" b="1" i="1" u="none" strike="noStrike" dirty="0">
                          <a:solidFill>
                            <a:srgbClr val="000000"/>
                          </a:solidFill>
                          <a:latin typeface="Times New Roman"/>
                        </a:rPr>
                        <a:t>and mobility</a:t>
                      </a:r>
                      <a:endParaRPr lang="en-US" sz="1200" b="0" i="0" u="none" strike="noStrike" dirty="0">
                        <a:solidFill>
                          <a:srgbClr val="000000"/>
                        </a:solidFill>
                        <a:latin typeface="Times New Roman"/>
                      </a:endParaRP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a:solidFill>
                            <a:srgbClr val="000000"/>
                          </a:solidFill>
                          <a:latin typeface="Times New Roman"/>
                        </a:rPr>
                        <a:t>6054,06</a:t>
                      </a:r>
                    </a:p>
                  </a:txBody>
                  <a:tcPr marL="5219" marR="5219" marT="521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a:solidFill>
                            <a:srgbClr val="FF0000"/>
                          </a:solidFill>
                          <a:latin typeface="Times New Roman"/>
                        </a:rPr>
                        <a:t>-21,27%</a:t>
                      </a:r>
                    </a:p>
                  </a:txBody>
                  <a:tcPr marL="5219" marR="5219" marT="52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7030">
                <a:tc>
                  <a:txBody>
                    <a:bodyPr/>
                    <a:lstStyle/>
                    <a:p>
                      <a:pPr algn="l" fontAlgn="ctr"/>
                      <a:r>
                        <a:rPr lang="en-US" sz="1200" b="0" i="0" u="none" strike="noStrike">
                          <a:solidFill>
                            <a:srgbClr val="000000"/>
                          </a:solidFill>
                          <a:latin typeface="Times New Roman"/>
                        </a:rPr>
                        <a:t>5. Climate action, resource efficiency and raw materials </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1" u="none" strike="noStrike">
                          <a:solidFill>
                            <a:srgbClr val="000000"/>
                          </a:solidFill>
                          <a:latin typeface="Times New Roman"/>
                        </a:rPr>
                        <a:t>3573 of which 115 for EIT</a:t>
                      </a:r>
                    </a:p>
                  </a:txBody>
                  <a:tcPr marL="5219" marR="5219" marT="5219" marB="0" anchor="ctr">
                    <a:lnL w="6350" cap="flat" cmpd="sng" algn="ctr">
                      <a:solidFill>
                        <a:srgbClr val="000000"/>
                      </a:solidFill>
                      <a:prstDash val="solid"/>
                      <a:round/>
                      <a:headEnd type="none" w="med" len="med"/>
                      <a:tailEnd type="none" w="med" len="med"/>
                    </a:lnL>
                    <a:lnR w="1905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latin typeface="Times New Roman"/>
                        </a:rPr>
                        <a:t>5. Climate action, </a:t>
                      </a:r>
                      <a:r>
                        <a:rPr lang="en-US" sz="1200" b="1" i="1" u="none" strike="noStrike" dirty="0">
                          <a:solidFill>
                            <a:srgbClr val="000000"/>
                          </a:solidFill>
                          <a:latin typeface="Times New Roman"/>
                        </a:rPr>
                        <a:t>environment,</a:t>
                      </a:r>
                      <a:r>
                        <a:rPr lang="en-US" sz="1200" b="0" i="0" u="none" strike="noStrike" dirty="0">
                          <a:solidFill>
                            <a:srgbClr val="000000"/>
                          </a:solidFill>
                          <a:latin typeface="Times New Roman"/>
                        </a:rPr>
                        <a:t> resource efficiency and</a:t>
                      </a:r>
                      <a:r>
                        <a:rPr lang="en-US" sz="1200" b="1" i="1" u="none" strike="noStrike" dirty="0">
                          <a:solidFill>
                            <a:srgbClr val="000000"/>
                          </a:solidFill>
                          <a:latin typeface="Times New Roman"/>
                        </a:rPr>
                        <a:t> sustainable use of</a:t>
                      </a:r>
                      <a:r>
                        <a:rPr lang="en-US" sz="1200" b="0" i="0" u="none" strike="noStrike" dirty="0">
                          <a:solidFill>
                            <a:srgbClr val="000000"/>
                          </a:solidFill>
                          <a:latin typeface="Times New Roman"/>
                        </a:rPr>
                        <a:t> raw materials;</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a:solidFill>
                            <a:srgbClr val="000000"/>
                          </a:solidFill>
                          <a:latin typeface="Times New Roman"/>
                        </a:rPr>
                        <a:t>3509,6</a:t>
                      </a:r>
                    </a:p>
                  </a:txBody>
                  <a:tcPr marL="5219" marR="5219" marT="521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a:solidFill>
                            <a:srgbClr val="FF0000"/>
                          </a:solidFill>
                          <a:latin typeface="Times New Roman"/>
                        </a:rPr>
                        <a:t>-1,77%</a:t>
                      </a:r>
                    </a:p>
                  </a:txBody>
                  <a:tcPr marL="5219" marR="5219" marT="52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37030">
                <a:tc>
                  <a:txBody>
                    <a:bodyPr/>
                    <a:lstStyle/>
                    <a:p>
                      <a:pPr algn="l" fontAlgn="ctr"/>
                      <a:r>
                        <a:rPr lang="en-US" sz="1200" b="0" i="0" u="none" strike="noStrike">
                          <a:solidFill>
                            <a:srgbClr val="000000"/>
                          </a:solidFill>
                          <a:latin typeface="Times New Roman"/>
                        </a:rPr>
                        <a:t>6. Inclusive, innovative and secure societies</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1" u="none" strike="noStrike">
                          <a:solidFill>
                            <a:srgbClr val="000000"/>
                          </a:solidFill>
                          <a:latin typeface="Times New Roman"/>
                        </a:rPr>
                        <a:t>4317 of which 138 for EIT</a:t>
                      </a:r>
                    </a:p>
                  </a:txBody>
                  <a:tcPr marL="5219" marR="5219" marT="5219" marB="0" anchor="ctr">
                    <a:lnL w="6350" cap="flat" cmpd="sng" algn="ctr">
                      <a:solidFill>
                        <a:srgbClr val="000000"/>
                      </a:solidFill>
                      <a:prstDash val="solid"/>
                      <a:round/>
                      <a:headEnd type="none" w="med" len="med"/>
                      <a:tailEnd type="none" w="med" len="med"/>
                    </a:lnL>
                    <a:lnR w="1905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200" b="0" i="0" u="none" strike="noStrike" dirty="0">
                          <a:solidFill>
                            <a:srgbClr val="000000"/>
                          </a:solidFill>
                          <a:latin typeface="Times New Roman"/>
                        </a:rPr>
                        <a:t>6. </a:t>
                      </a:r>
                      <a:r>
                        <a:rPr lang="en-US" sz="1200" b="1" i="1" u="none" strike="noStrike" dirty="0">
                          <a:solidFill>
                            <a:srgbClr val="000000"/>
                          </a:solidFill>
                          <a:latin typeface="Times New Roman"/>
                        </a:rPr>
                        <a:t>Understanding Europe in a changing world - </a:t>
                      </a:r>
                      <a:r>
                        <a:rPr lang="en-US" sz="1200" b="0" i="0" u="none" strike="noStrike" dirty="0">
                          <a:solidFill>
                            <a:srgbClr val="000000"/>
                          </a:solidFill>
                          <a:latin typeface="Times New Roman"/>
                        </a:rPr>
                        <a:t>inclusive, innovative and</a:t>
                      </a:r>
                      <a:r>
                        <a:rPr lang="en-US" sz="1200" b="1" i="1" u="none" strike="noStrike" dirty="0">
                          <a:solidFill>
                            <a:srgbClr val="000000"/>
                          </a:solidFill>
                          <a:latin typeface="Times New Roman"/>
                        </a:rPr>
                        <a:t> reflective society </a:t>
                      </a:r>
                      <a:endParaRPr lang="en-US" sz="1200" b="0" i="0" u="none" strike="noStrike" dirty="0">
                        <a:solidFill>
                          <a:srgbClr val="000000"/>
                        </a:solidFill>
                        <a:latin typeface="Times New Roman"/>
                      </a:endParaRP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200" b="1" i="1" u="none" strike="noStrike">
                          <a:solidFill>
                            <a:srgbClr val="000000"/>
                          </a:solidFill>
                          <a:latin typeface="Times New Roman"/>
                        </a:rPr>
                        <a:t>1491,58</a:t>
                      </a:r>
                    </a:p>
                  </a:txBody>
                  <a:tcPr marL="5219" marR="5219" marT="5219"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it-IT" sz="1200" b="1" i="1" u="none" strike="noStrike">
                          <a:solidFill>
                            <a:srgbClr val="FF0000"/>
                          </a:solidFill>
                          <a:latin typeface="Times New Roman"/>
                        </a:rPr>
                        <a:t>-22,76%</a:t>
                      </a:r>
                    </a:p>
                  </a:txBody>
                  <a:tcPr marL="5219" marR="5219" marT="521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91630">
                <a:tc>
                  <a:txBody>
                    <a:bodyPr/>
                    <a:lstStyle/>
                    <a:p>
                      <a:pPr algn="l" fontAlgn="ctr"/>
                      <a:r>
                        <a:rPr lang="it-IT" sz="1200" b="0" i="0" u="none" strike="noStrike">
                          <a:solidFill>
                            <a:srgbClr val="000000"/>
                          </a:solidFill>
                          <a:latin typeface="Times New Roman"/>
                        </a:rPr>
                        <a:t> </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ctr" fontAlgn="ctr"/>
                      <a:r>
                        <a:rPr lang="it-IT" sz="1200" b="1" i="1" u="none" strike="noStrike">
                          <a:solidFill>
                            <a:srgbClr val="000000"/>
                          </a:solidFill>
                          <a:latin typeface="Times New Roman"/>
                        </a:rPr>
                        <a:t> </a:t>
                      </a:r>
                    </a:p>
                  </a:txBody>
                  <a:tcPr marL="5219" marR="5219" marT="5219" marB="0" anchor="ctr">
                    <a:lnL w="6350" cap="flat" cmpd="sng" algn="ctr">
                      <a:solidFill>
                        <a:srgbClr val="000000"/>
                      </a:solidFill>
                      <a:prstDash val="solid"/>
                      <a:round/>
                      <a:headEnd type="none" w="med" len="med"/>
                      <a:tailEnd type="none" w="med" len="med"/>
                    </a:lnL>
                    <a:lnR w="1905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algn="l" fontAlgn="ctr"/>
                      <a:r>
                        <a:rPr lang="en-US" sz="1200" b="0" i="0" u="none" strike="noStrike" dirty="0">
                          <a:solidFill>
                            <a:srgbClr val="000000"/>
                          </a:solidFill>
                          <a:latin typeface="Times New Roman"/>
                        </a:rPr>
                        <a:t>6 (a) new Protecting freedom and security in Europe</a:t>
                      </a:r>
                    </a:p>
                  </a:txBody>
                  <a:tcPr marL="5219" marR="5219" marT="5219" marB="0" anchor="ctr">
                    <a:lnL w="19050" cap="flat" cmpd="sng" algn="ctr">
                      <a:solidFill>
                        <a:srgbClr val="0070C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algn="ctr" fontAlgn="ctr"/>
                      <a:r>
                        <a:rPr lang="it-IT" sz="1200" b="1" i="1" u="none" strike="noStrike" dirty="0">
                          <a:solidFill>
                            <a:srgbClr val="000000"/>
                          </a:solidFill>
                          <a:latin typeface="Times New Roman"/>
                        </a:rPr>
                        <a:t>1842,54</a:t>
                      </a:r>
                    </a:p>
                  </a:txBody>
                  <a:tcPr marL="5219" marR="5219" marT="5219" marB="0" anchor="ctr">
                    <a:lnL w="6350" cap="flat" cmpd="sng" algn="ctr">
                      <a:solidFill>
                        <a:srgbClr val="000000"/>
                      </a:solidFill>
                      <a:prstDash val="solid"/>
                      <a:round/>
                      <a:headEnd type="none" w="med" len="med"/>
                      <a:tailEnd type="none" w="med" len="med"/>
                    </a:lnL>
                    <a:lnR w="19050" cap="flat" cmpd="sng" algn="ctr">
                      <a:solidFill>
                        <a:srgbClr val="0070C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vMerge="1">
                  <a:txBody>
                    <a:bodyPr/>
                    <a:lstStyle/>
                    <a:p>
                      <a:endParaRPr lang="it-IT"/>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79512" y="1488841"/>
            <a:ext cx="8748464" cy="5324535"/>
          </a:xfrm>
          <a:prstGeom prst="rect">
            <a:avLst/>
          </a:prstGeom>
          <a:noFill/>
        </p:spPr>
        <p:txBody>
          <a:bodyPr wrap="square" rtlCol="0">
            <a:spAutoFit/>
          </a:bodyPr>
          <a:lstStyle/>
          <a:p>
            <a:r>
              <a:rPr lang="en-US" sz="1600" dirty="0" smtClean="0"/>
              <a:t>In particular we refer to the last available proposals from Commission, Council and Parliament and the specific themes we addressed are:</a:t>
            </a:r>
            <a:endParaRPr lang="it-IT" sz="1600" dirty="0" smtClean="0"/>
          </a:p>
          <a:p>
            <a:r>
              <a:rPr lang="en-US" sz="1600" b="1" dirty="0" smtClean="0"/>
              <a:t>III Societal challenges, 6a. Secure societies – protecting freedom and security of Europe and its citizens </a:t>
            </a:r>
            <a:endParaRPr lang="it-IT" sz="1600" dirty="0" smtClean="0"/>
          </a:p>
          <a:p>
            <a:pPr lvl="1"/>
            <a:r>
              <a:rPr lang="en-US" sz="1600" dirty="0" smtClean="0"/>
              <a:t>(a) fight crime and terrorism;</a:t>
            </a:r>
            <a:endParaRPr lang="it-IT" sz="1600" dirty="0" smtClean="0"/>
          </a:p>
          <a:p>
            <a:pPr lvl="1"/>
            <a:r>
              <a:rPr lang="en-US" sz="1600" dirty="0" smtClean="0"/>
              <a:t>(b) protect and improve resilience of critical infrastructures;</a:t>
            </a:r>
            <a:endParaRPr lang="it-IT" sz="1600" dirty="0" smtClean="0"/>
          </a:p>
          <a:p>
            <a:pPr lvl="1"/>
            <a:r>
              <a:rPr lang="en-US" sz="1600" dirty="0" smtClean="0"/>
              <a:t>(c) strengthen security through border management and maritime security;</a:t>
            </a:r>
            <a:endParaRPr lang="it-IT" sz="1600" dirty="0" smtClean="0"/>
          </a:p>
          <a:p>
            <a:pPr lvl="1"/>
            <a:r>
              <a:rPr lang="en-US" sz="1600" dirty="0" smtClean="0"/>
              <a:t>(d) provide cyber security;</a:t>
            </a:r>
            <a:endParaRPr lang="it-IT" sz="1600" dirty="0" smtClean="0"/>
          </a:p>
          <a:p>
            <a:pPr lvl="1"/>
            <a:r>
              <a:rPr lang="en-US" sz="1600" dirty="0" smtClean="0"/>
              <a:t>(e) increase Europe's resilience to crises and disasters;</a:t>
            </a:r>
            <a:endParaRPr lang="it-IT" sz="1600" dirty="0" smtClean="0"/>
          </a:p>
          <a:p>
            <a:pPr lvl="1"/>
            <a:r>
              <a:rPr lang="en-US" sz="1600" dirty="0" smtClean="0"/>
              <a:t>(f) enhance the societal dimension of security and ensure privacy and freedom in the Internet;</a:t>
            </a:r>
            <a:endParaRPr lang="it-IT" sz="1600" dirty="0" smtClean="0"/>
          </a:p>
          <a:p>
            <a:pPr lvl="1"/>
            <a:r>
              <a:rPr lang="en-US" sz="1600" dirty="0" smtClean="0"/>
              <a:t>(g) support the Union's internal and external security policies;</a:t>
            </a:r>
            <a:endParaRPr lang="it-IT" sz="1600" dirty="0" smtClean="0"/>
          </a:p>
          <a:p>
            <a:pPr lvl="1"/>
            <a:r>
              <a:rPr lang="en-US" sz="1600" dirty="0" smtClean="0"/>
              <a:t>(h) strengthen security and the transformation of conflicts within third countries through conflict prevention, peace-building, dialogue, mediation and reconciliation and civilian security sector reform;</a:t>
            </a:r>
            <a:endParaRPr lang="it-IT" sz="1600" dirty="0" smtClean="0"/>
          </a:p>
          <a:p>
            <a:pPr lvl="1"/>
            <a:r>
              <a:rPr lang="en-US" sz="1600" dirty="0" smtClean="0"/>
              <a:t>(</a:t>
            </a:r>
            <a:r>
              <a:rPr lang="en-US" sz="1600" dirty="0" err="1" smtClean="0"/>
              <a:t>i</a:t>
            </a:r>
            <a:r>
              <a:rPr lang="en-US" sz="1600" dirty="0" smtClean="0"/>
              <a:t>) enhance standardization and interoperability; </a:t>
            </a:r>
            <a:endParaRPr lang="it-IT" sz="1600" dirty="0" smtClean="0"/>
          </a:p>
          <a:p>
            <a:r>
              <a:rPr lang="en-US" sz="1600" b="1" dirty="0" smtClean="0"/>
              <a:t>III Societal challenges, 3. Secure, clean and efficient energy</a:t>
            </a:r>
            <a:endParaRPr lang="it-IT" sz="1600" dirty="0" smtClean="0"/>
          </a:p>
          <a:p>
            <a:r>
              <a:rPr lang="en-US" sz="1600" dirty="0" smtClean="0"/>
              <a:t>	3.1.3. Foster European Smart cities and Communities</a:t>
            </a:r>
            <a:endParaRPr lang="it-IT" sz="1600" dirty="0" smtClean="0"/>
          </a:p>
          <a:p>
            <a:r>
              <a:rPr lang="en-US" sz="1600" b="1" dirty="0" smtClean="0"/>
              <a:t>III Societal challenges, 5. Climate Action, Resource Efficiency and Raw Materials</a:t>
            </a:r>
            <a:endParaRPr lang="it-IT" sz="1600" dirty="0" smtClean="0"/>
          </a:p>
          <a:p>
            <a:r>
              <a:rPr lang="en-US" sz="1600" dirty="0" smtClean="0"/>
              <a:t>	5.6. Cultural heritage</a:t>
            </a:r>
            <a:endParaRPr lang="it-IT" sz="1600" dirty="0" smtClean="0"/>
          </a:p>
          <a:p>
            <a:endParaRPr lang="it-IT" sz="1600" dirty="0"/>
          </a:p>
        </p:txBody>
      </p:sp>
      <p:sp>
        <p:nvSpPr>
          <p:cNvPr id="5" name="Titolo 1"/>
          <p:cNvSpPr>
            <a:spLocks noGrp="1"/>
          </p:cNvSpPr>
          <p:nvPr>
            <p:ph type="title"/>
          </p:nvPr>
        </p:nvSpPr>
        <p:spPr>
          <a:xfrm>
            <a:off x="2123728" y="422176"/>
            <a:ext cx="7020272" cy="990600"/>
          </a:xfrm>
        </p:spPr>
        <p:txBody>
          <a:bodyPr>
            <a:normAutofit fontScale="90000"/>
          </a:bodyPr>
          <a:lstStyle/>
          <a:p>
            <a:r>
              <a:rPr lang="en-US" sz="3600" b="1" smtClean="0">
                <a:solidFill>
                  <a:srgbClr val="FF0000"/>
                </a:solidFill>
              </a:rPr>
              <a:t>Specific thematics addressed by SERIT</a:t>
            </a:r>
          </a:p>
        </p:txBody>
      </p:sp>
    </p:spTree>
  </p:cSld>
  <p:clrMapOvr>
    <a:masterClrMapping/>
  </p:clrMapOvr>
  <p:transition spd="med">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31840" y="547110"/>
            <a:ext cx="5930273" cy="721650"/>
          </a:xfrm>
        </p:spPr>
        <p:txBody>
          <a:bodyPr>
            <a:normAutofit fontScale="90000"/>
          </a:bodyPr>
          <a:lstStyle/>
          <a:p>
            <a:pPr>
              <a:defRPr/>
            </a:pPr>
            <a:r>
              <a:rPr lang="en-US" sz="3200" b="1" i="1" dirty="0" smtClean="0">
                <a:solidFill>
                  <a:srgbClr val="FF0000"/>
                </a:solidFill>
              </a:rPr>
              <a:t>Societal challenges </a:t>
            </a:r>
            <a:r>
              <a:rPr lang="it-IT" sz="3200" b="1" i="1" dirty="0" smtClean="0">
                <a:solidFill>
                  <a:srgbClr val="FF0000"/>
                </a:solidFill>
                <a:latin typeface="Calibri" pitchFamily="34" charset="0"/>
                <a:cs typeface="+mn-cs"/>
              </a:rPr>
              <a:t>– </a:t>
            </a:r>
            <a:r>
              <a:rPr lang="en-US" sz="3200" b="1" i="1" dirty="0" smtClean="0">
                <a:solidFill>
                  <a:srgbClr val="FF0000"/>
                </a:solidFill>
                <a:latin typeface="Calibri" pitchFamily="34" charset="0"/>
                <a:cs typeface="+mn-cs"/>
              </a:rPr>
              <a:t>Protecting freedom and security in Europe</a:t>
            </a:r>
            <a:endParaRPr lang="it-IT" sz="4000" dirty="0"/>
          </a:p>
        </p:txBody>
      </p:sp>
      <p:graphicFrame>
        <p:nvGraphicFramePr>
          <p:cNvPr id="5" name="Tabella 4"/>
          <p:cNvGraphicFramePr>
            <a:graphicFrameLocks noGrp="1"/>
          </p:cNvGraphicFramePr>
          <p:nvPr/>
        </p:nvGraphicFramePr>
        <p:xfrm>
          <a:off x="81886" y="1422608"/>
          <a:ext cx="8980227" cy="5318760"/>
        </p:xfrm>
        <a:graphic>
          <a:graphicData uri="http://schemas.openxmlformats.org/drawingml/2006/table">
            <a:tbl>
              <a:tblPr firstRow="1" bandRow="1">
                <a:tableStyleId>{5C22544A-7EE6-4342-B048-85BDC9FD1C3A}</a:tableStyleId>
              </a:tblPr>
              <a:tblGrid>
                <a:gridCol w="2993409"/>
                <a:gridCol w="2993409"/>
                <a:gridCol w="2993409"/>
              </a:tblGrid>
              <a:tr h="284401">
                <a:tc>
                  <a:txBody>
                    <a:bodyPr/>
                    <a:lstStyle/>
                    <a:p>
                      <a:pPr algn="ctr"/>
                      <a:r>
                        <a:rPr lang="en-US" sz="1400" noProof="0" dirty="0" err="1" smtClean="0"/>
                        <a:t>Commissione</a:t>
                      </a:r>
                      <a:endParaRPr lang="en-US" sz="1400" noProof="0" dirty="0"/>
                    </a:p>
                  </a:txBody>
                  <a:tcPr anchor="ctr"/>
                </a:tc>
                <a:tc>
                  <a:txBody>
                    <a:bodyPr/>
                    <a:lstStyle/>
                    <a:p>
                      <a:pPr algn="ctr"/>
                      <a:r>
                        <a:rPr lang="en-US" sz="1400" noProof="0" smtClean="0"/>
                        <a:t>Consiglio</a:t>
                      </a:r>
                      <a:endParaRPr lang="en-US" sz="1400" noProof="0"/>
                    </a:p>
                  </a:txBody>
                  <a:tcPr anchor="ctr"/>
                </a:tc>
                <a:tc>
                  <a:txBody>
                    <a:bodyPr/>
                    <a:lstStyle/>
                    <a:p>
                      <a:pPr algn="ctr"/>
                      <a:r>
                        <a:rPr lang="en-US" sz="1400" noProof="0" smtClean="0"/>
                        <a:t>Parlamento</a:t>
                      </a:r>
                      <a:endParaRPr lang="en-US" sz="1400" noProof="0"/>
                    </a:p>
                  </a:txBody>
                  <a:tcPr anchor="ctr"/>
                </a:tc>
              </a:tr>
              <a:tr h="22515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i="1" noProof="0" dirty="0" smtClean="0"/>
                        <a:t>6.3.1. Fighting crime and terrorism.</a:t>
                      </a:r>
                      <a:endParaRPr lang="en-US" sz="1100" i="1" noProof="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7.1. Fight crime, illegal trafficking and terrorism, including understanding and tackling terrorist ideas and beliefs</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(a) fight crime and terrorism;</a:t>
                      </a:r>
                    </a:p>
                  </a:txBody>
                  <a:tcPr/>
                </a:tc>
              </a:tr>
              <a:tr h="22515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100" i="1" kern="1200" noProof="0" dirty="0" smtClean="0">
                        <a:solidFill>
                          <a:schemeClr val="dk1"/>
                        </a:solidFill>
                        <a:latin typeface="+mn-lt"/>
                        <a:ea typeface="+mn-ea"/>
                        <a:cs typeface="+mn-c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7.2. Protect and improve the resilience of critical infrastructures, supply chains and transport modes</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(b) protect and improve resilience of critical infrastructures;</a:t>
                      </a:r>
                    </a:p>
                  </a:txBody>
                  <a:tcPr/>
                </a:tc>
              </a:tr>
              <a:tr h="22515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i="1" kern="1200" noProof="0" dirty="0" smtClean="0">
                          <a:solidFill>
                            <a:schemeClr val="dk1"/>
                          </a:solidFill>
                          <a:latin typeface="+mn-lt"/>
                          <a:ea typeface="+mn-ea"/>
                          <a:cs typeface="+mn-cs"/>
                        </a:rPr>
                        <a:t>6.3.2. Strengthening security through border management</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b="0" kern="1200" noProof="0" dirty="0" smtClean="0">
                          <a:solidFill>
                            <a:schemeClr val="dk1"/>
                          </a:solidFill>
                          <a:latin typeface="+mn-lt"/>
                          <a:ea typeface="+mn-ea"/>
                          <a:cs typeface="+mn-cs"/>
                        </a:rPr>
                        <a:t>7.3. Strengthen security through border management</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b="0" kern="1200" noProof="0" dirty="0" smtClean="0">
                          <a:solidFill>
                            <a:schemeClr val="dk1"/>
                          </a:solidFill>
                          <a:latin typeface="+mn-lt"/>
                          <a:ea typeface="+mn-ea"/>
                          <a:cs typeface="+mn-cs"/>
                        </a:rPr>
                        <a:t>c) strengthen security through border management and maritime security;</a:t>
                      </a:r>
                    </a:p>
                  </a:txBody>
                  <a:tcPr/>
                </a:tc>
              </a:tr>
              <a:tr h="22515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i="1" kern="1200" noProof="0" dirty="0" smtClean="0">
                          <a:solidFill>
                            <a:schemeClr val="dk1"/>
                          </a:solidFill>
                          <a:latin typeface="+mn-lt"/>
                          <a:ea typeface="+mn-ea"/>
                          <a:cs typeface="+mn-cs"/>
                        </a:rPr>
                        <a:t>6.3.3. Providing cyber security</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7.4. Improve cyber security</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(d) provide cyber security;</a:t>
                      </a:r>
                    </a:p>
                  </a:txBody>
                  <a:tcPr/>
                </a:tc>
              </a:tr>
              <a:tr h="22515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i="1" kern="1200" noProof="0" dirty="0" smtClean="0">
                          <a:solidFill>
                            <a:schemeClr val="dk1"/>
                          </a:solidFill>
                          <a:latin typeface="+mn-lt"/>
                          <a:ea typeface="+mn-ea"/>
                          <a:cs typeface="+mn-cs"/>
                        </a:rPr>
                        <a:t>6.3.4. Increasing Europe's resilience to crises and disasters</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7.5. Increase Europe's resilience to crises and disasters</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(e) increase Europe's resilience to crises and disasters;</a:t>
                      </a:r>
                    </a:p>
                  </a:txBody>
                  <a:tcPr/>
                </a:tc>
              </a:tr>
              <a:tr h="22515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i="1" kern="1200" noProof="0" dirty="0" smtClean="0">
                          <a:solidFill>
                            <a:schemeClr val="dk1"/>
                          </a:solidFill>
                          <a:latin typeface="+mn-lt"/>
                          <a:ea typeface="+mn-ea"/>
                          <a:cs typeface="+mn-cs"/>
                        </a:rPr>
                        <a:t>6.3.5. Ensuring privacy and freedom in the internet and enhancing the societal dimension of security</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7.6. Ensure privacy and freedom, including in the Internet and enhancing the societal legal and ethical</a:t>
                      </a:r>
                      <a:r>
                        <a:rPr lang="en-US" sz="1100" kern="1200" baseline="0" noProof="0" dirty="0" smtClean="0">
                          <a:solidFill>
                            <a:schemeClr val="dk1"/>
                          </a:solidFill>
                          <a:latin typeface="+mn-lt"/>
                          <a:ea typeface="+mn-ea"/>
                          <a:cs typeface="+mn-cs"/>
                        </a:rPr>
                        <a:t> </a:t>
                      </a:r>
                      <a:r>
                        <a:rPr lang="en-US" sz="1100" kern="1200" noProof="0" dirty="0" smtClean="0">
                          <a:solidFill>
                            <a:schemeClr val="dk1"/>
                          </a:solidFill>
                          <a:latin typeface="+mn-lt"/>
                          <a:ea typeface="+mn-ea"/>
                          <a:cs typeface="+mn-cs"/>
                        </a:rPr>
                        <a:t>understanding of all areas of security, risk and management</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(f) enhance the societal dimension of security and ensure privacy and freedom in the Internet;</a:t>
                      </a:r>
                    </a:p>
                  </a:txBody>
                  <a:tcPr/>
                </a:tc>
              </a:tr>
              <a:tr h="22515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100" kern="1200" noProof="0" dirty="0" smtClean="0">
                        <a:solidFill>
                          <a:schemeClr val="dk1"/>
                        </a:solidFill>
                        <a:latin typeface="+mn-lt"/>
                        <a:ea typeface="+mn-ea"/>
                        <a:cs typeface="+mn-c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100" kern="1200" noProof="0" dirty="0" smtClean="0">
                        <a:solidFill>
                          <a:schemeClr val="dk1"/>
                        </a:solidFill>
                        <a:latin typeface="+mn-lt"/>
                        <a:ea typeface="+mn-ea"/>
                        <a:cs typeface="+mn-c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(g) support the Union's internal and external security policies;</a:t>
                      </a:r>
                    </a:p>
                  </a:txBody>
                  <a:tcPr/>
                </a:tc>
              </a:tr>
              <a:tr h="22515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100" kern="1200" noProof="0" dirty="0" smtClean="0">
                        <a:solidFill>
                          <a:schemeClr val="dk1"/>
                        </a:solidFill>
                        <a:latin typeface="+mn-lt"/>
                        <a:ea typeface="+mn-ea"/>
                        <a:cs typeface="+mn-c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100" kern="1200" noProof="0" dirty="0" smtClean="0">
                        <a:solidFill>
                          <a:schemeClr val="dk1"/>
                        </a:solidFill>
                        <a:latin typeface="+mn-lt"/>
                        <a:ea typeface="+mn-ea"/>
                        <a:cs typeface="+mn-c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100" kern="1200" noProof="0" dirty="0" smtClean="0">
                          <a:solidFill>
                            <a:schemeClr val="dk1"/>
                          </a:solidFill>
                          <a:latin typeface="+mn-lt"/>
                          <a:ea typeface="+mn-ea"/>
                          <a:cs typeface="+mn-cs"/>
                        </a:rPr>
                        <a:t>(h) strengthen security and the transformation of conflicts within third countries through conflict prevention, </a:t>
                      </a:r>
                      <a:r>
                        <a:rPr lang="en-GB" sz="1100" kern="1200" noProof="0" dirty="0" err="1" smtClean="0">
                          <a:solidFill>
                            <a:schemeClr val="dk1"/>
                          </a:solidFill>
                          <a:latin typeface="+mn-lt"/>
                          <a:ea typeface="+mn-ea"/>
                          <a:cs typeface="+mn-cs"/>
                        </a:rPr>
                        <a:t>peacebuilding</a:t>
                      </a:r>
                      <a:r>
                        <a:rPr lang="en-GB" sz="1100" kern="1200" noProof="0" dirty="0" smtClean="0">
                          <a:solidFill>
                            <a:schemeClr val="dk1"/>
                          </a:solidFill>
                          <a:latin typeface="+mn-lt"/>
                          <a:ea typeface="+mn-ea"/>
                          <a:cs typeface="+mn-cs"/>
                        </a:rPr>
                        <a:t>, dialogue, mediation and reconciliation and civilian security sector reform;</a:t>
                      </a:r>
                      <a:endParaRPr lang="en-US" sz="1100" kern="1200" noProof="0" dirty="0" smtClean="0">
                        <a:solidFill>
                          <a:schemeClr val="dk1"/>
                        </a:solidFill>
                        <a:latin typeface="+mn-lt"/>
                        <a:ea typeface="+mn-ea"/>
                        <a:cs typeface="+mn-cs"/>
                      </a:endParaRPr>
                    </a:p>
                  </a:txBody>
                  <a:tcPr/>
                </a:tc>
              </a:tr>
              <a:tr h="22515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100" kern="1200" noProof="0" dirty="0" smtClean="0">
                        <a:solidFill>
                          <a:schemeClr val="dk1"/>
                        </a:solidFill>
                        <a:latin typeface="+mn-lt"/>
                        <a:ea typeface="+mn-ea"/>
                        <a:cs typeface="+mn-cs"/>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7.7. Enhance </a:t>
                      </a:r>
                      <a:r>
                        <a:rPr lang="en-US" sz="1100" kern="1200" noProof="0" dirty="0" err="1" smtClean="0">
                          <a:solidFill>
                            <a:schemeClr val="dk1"/>
                          </a:solidFill>
                          <a:latin typeface="+mn-lt"/>
                          <a:ea typeface="+mn-ea"/>
                          <a:cs typeface="+mn-cs"/>
                        </a:rPr>
                        <a:t>standardisation</a:t>
                      </a:r>
                      <a:r>
                        <a:rPr lang="en-US" sz="1100" kern="1200" noProof="0" dirty="0" smtClean="0">
                          <a:solidFill>
                            <a:schemeClr val="dk1"/>
                          </a:solidFill>
                          <a:latin typeface="+mn-lt"/>
                          <a:ea typeface="+mn-ea"/>
                          <a:cs typeface="+mn-cs"/>
                        </a:rPr>
                        <a:t> and interoperability of systems, including for emergency</a:t>
                      </a:r>
                    </a:p>
                    <a:p>
                      <a:pPr marL="0" marR="0" indent="0" algn="l" defTabSz="457200" rtl="0" eaLnBrk="1" fontAlgn="auto" latinLnBrk="0" hangingPunct="1">
                        <a:lnSpc>
                          <a:spcPct val="100000"/>
                        </a:lnSpc>
                        <a:spcBef>
                          <a:spcPts val="0"/>
                        </a:spcBef>
                        <a:spcAft>
                          <a:spcPts val="0"/>
                        </a:spcAft>
                        <a:buClrTx/>
                        <a:buSzTx/>
                        <a:buFontTx/>
                        <a:buNone/>
                        <a:tabLst/>
                        <a:defRPr/>
                      </a:pPr>
                      <a:r>
                        <a:rPr lang="en-US" sz="1100" kern="1200" noProof="0" dirty="0" smtClean="0">
                          <a:solidFill>
                            <a:schemeClr val="dk1"/>
                          </a:solidFill>
                          <a:latin typeface="+mn-lt"/>
                          <a:ea typeface="+mn-ea"/>
                          <a:cs typeface="+mn-cs"/>
                        </a:rPr>
                        <a:t>purposes</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100" b="0" kern="1200" noProof="0" dirty="0" smtClean="0">
                          <a:solidFill>
                            <a:schemeClr val="dk1"/>
                          </a:solidFill>
                          <a:latin typeface="+mn-lt"/>
                          <a:ea typeface="+mn-ea"/>
                          <a:cs typeface="+mn-cs"/>
                        </a:rPr>
                        <a:t>(</a:t>
                      </a:r>
                      <a:r>
                        <a:rPr lang="en-US" sz="1100" b="0" kern="1200" noProof="0" dirty="0" err="1" smtClean="0">
                          <a:solidFill>
                            <a:schemeClr val="dk1"/>
                          </a:solidFill>
                          <a:latin typeface="+mn-lt"/>
                          <a:ea typeface="+mn-ea"/>
                          <a:cs typeface="+mn-cs"/>
                        </a:rPr>
                        <a:t>i</a:t>
                      </a:r>
                      <a:r>
                        <a:rPr lang="en-US" sz="1100" b="0" kern="1200" noProof="0" dirty="0" smtClean="0">
                          <a:solidFill>
                            <a:schemeClr val="dk1"/>
                          </a:solidFill>
                          <a:latin typeface="+mn-lt"/>
                          <a:ea typeface="+mn-ea"/>
                          <a:cs typeface="+mn-cs"/>
                        </a:rPr>
                        <a:t>) enhance </a:t>
                      </a:r>
                      <a:r>
                        <a:rPr lang="en-US" sz="1100" b="0" kern="1200" noProof="0" dirty="0" err="1" smtClean="0">
                          <a:solidFill>
                            <a:schemeClr val="dk1"/>
                          </a:solidFill>
                          <a:latin typeface="+mn-lt"/>
                          <a:ea typeface="+mn-ea"/>
                          <a:cs typeface="+mn-cs"/>
                        </a:rPr>
                        <a:t>standatisation</a:t>
                      </a:r>
                      <a:r>
                        <a:rPr lang="en-US" sz="1100" b="0" kern="1200" noProof="0" dirty="0" smtClean="0">
                          <a:solidFill>
                            <a:schemeClr val="dk1"/>
                          </a:solidFill>
                          <a:latin typeface="+mn-lt"/>
                          <a:ea typeface="+mn-ea"/>
                          <a:cs typeface="+mn-cs"/>
                        </a:rPr>
                        <a:t> and interoperability;</a:t>
                      </a:r>
                    </a:p>
                  </a:txBody>
                  <a:tcPr/>
                </a:tc>
              </a:tr>
            </a:tbl>
          </a:graphicData>
        </a:graphic>
      </p:graphicFrame>
      <p:sp>
        <p:nvSpPr>
          <p:cNvPr id="4" name="Fumetto 1 3"/>
          <p:cNvSpPr/>
          <p:nvPr/>
        </p:nvSpPr>
        <p:spPr>
          <a:xfrm>
            <a:off x="1907704" y="116632"/>
            <a:ext cx="1440160" cy="1080120"/>
          </a:xfrm>
          <a:prstGeom prst="wedgeRectCallout">
            <a:avLst>
              <a:gd name="adj1" fmla="val -14711"/>
              <a:gd name="adj2" fmla="val 7933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i="1" dirty="0" err="1" smtClean="0"/>
              <a:t>Questi</a:t>
            </a:r>
            <a:r>
              <a:rPr lang="en-US" sz="1200" b="1" i="1" dirty="0" smtClean="0"/>
              <a:t> </a:t>
            </a:r>
            <a:r>
              <a:rPr lang="en-US" sz="1200" b="1" i="1" dirty="0" err="1" smtClean="0"/>
              <a:t>temi</a:t>
            </a:r>
            <a:r>
              <a:rPr lang="en-US" sz="1200" b="1" i="1" dirty="0" smtClean="0"/>
              <a:t> </a:t>
            </a:r>
            <a:r>
              <a:rPr lang="en-US" sz="1200" b="1" i="1" dirty="0" err="1" smtClean="0"/>
              <a:t>sono</a:t>
            </a:r>
            <a:r>
              <a:rPr lang="en-US" sz="1200" b="1" i="1" dirty="0" smtClean="0"/>
              <a:t> </a:t>
            </a:r>
            <a:r>
              <a:rPr lang="en-US" sz="1200" b="1" i="1" dirty="0" err="1" smtClean="0"/>
              <a:t>quelli</a:t>
            </a:r>
            <a:r>
              <a:rPr lang="en-US" sz="1200" b="1" i="1" dirty="0" smtClean="0"/>
              <a:t> </a:t>
            </a:r>
            <a:r>
              <a:rPr lang="en-US" sz="1200" b="1" i="1" dirty="0" err="1" smtClean="0"/>
              <a:t>indicati</a:t>
            </a:r>
            <a:r>
              <a:rPr lang="en-US" sz="1200" b="1" i="1" dirty="0" smtClean="0"/>
              <a:t> </a:t>
            </a:r>
            <a:r>
              <a:rPr lang="en-US" sz="1200" b="1" i="1" dirty="0" err="1" smtClean="0"/>
              <a:t>nella</a:t>
            </a:r>
            <a:r>
              <a:rPr lang="en-US" sz="1200" b="1" i="1" dirty="0" smtClean="0"/>
              <a:t> </a:t>
            </a:r>
            <a:r>
              <a:rPr lang="en-US" sz="1200" b="1" i="1" dirty="0" err="1" smtClean="0"/>
              <a:t>sottotematica</a:t>
            </a:r>
            <a:r>
              <a:rPr lang="en-US" sz="1200" b="1" i="1" dirty="0" smtClean="0"/>
              <a:t> prima </a:t>
            </a:r>
            <a:r>
              <a:rPr lang="en-US" sz="1200" b="1" i="1" dirty="0" err="1" smtClean="0"/>
              <a:t>presente</a:t>
            </a:r>
            <a:r>
              <a:rPr lang="en-US" sz="1200" b="1" i="1" dirty="0" smtClean="0"/>
              <a:t> </a:t>
            </a:r>
            <a:r>
              <a:rPr lang="en-US" sz="1200" b="1" i="1" dirty="0" err="1" smtClean="0"/>
              <a:t>nel</a:t>
            </a:r>
            <a:r>
              <a:rPr lang="en-US" sz="1200" b="1" i="1" dirty="0" smtClean="0"/>
              <a:t> 6° </a:t>
            </a:r>
            <a:r>
              <a:rPr lang="en-US" sz="1200" b="1" i="1" dirty="0" err="1" smtClean="0"/>
              <a:t>pilar</a:t>
            </a:r>
            <a:endParaRPr lang="en-US" sz="1200" b="1" i="1"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txBox="1">
            <a:spLocks/>
          </p:cNvSpPr>
          <p:nvPr/>
        </p:nvSpPr>
        <p:spPr>
          <a:xfrm>
            <a:off x="3131840" y="547110"/>
            <a:ext cx="5930273" cy="72165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200" b="1" i="1" u="none" strike="noStrike" kern="1200" cap="none" spc="0" normalizeH="0" baseline="0" noProof="0" dirty="0" smtClean="0">
                <a:ln>
                  <a:noFill/>
                </a:ln>
                <a:solidFill>
                  <a:srgbClr val="FF0000"/>
                </a:solidFill>
                <a:effectLst/>
                <a:uLnTx/>
                <a:uFillTx/>
                <a:latin typeface="+mj-lt"/>
                <a:ea typeface="+mj-ea"/>
                <a:cs typeface="+mj-cs"/>
              </a:rPr>
              <a:t>SPEAKERS</a:t>
            </a:r>
            <a:endParaRPr kumimoji="0" lang="it-IT" sz="40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CasellaDiTesto 6"/>
          <p:cNvSpPr txBox="1"/>
          <p:nvPr/>
        </p:nvSpPr>
        <p:spPr>
          <a:xfrm>
            <a:off x="179512" y="1488841"/>
            <a:ext cx="8748464" cy="4770537"/>
          </a:xfrm>
          <a:prstGeom prst="rect">
            <a:avLst/>
          </a:prstGeom>
          <a:noFill/>
        </p:spPr>
        <p:txBody>
          <a:bodyPr wrap="square" rtlCol="0">
            <a:spAutoFit/>
          </a:bodyPr>
          <a:lstStyle/>
          <a:p>
            <a:r>
              <a:rPr lang="en-US" sz="1600" b="1" dirty="0" smtClean="0"/>
              <a:t>Secure societies – protecting freedom and security of Europe and its citizens </a:t>
            </a:r>
            <a:endParaRPr lang="it-IT" sz="1600" dirty="0" smtClean="0"/>
          </a:p>
          <a:p>
            <a:pPr marL="857250" lvl="1" indent="-400050">
              <a:tabLst>
                <a:tab pos="901700" algn="l"/>
              </a:tabLst>
            </a:pPr>
            <a:r>
              <a:rPr lang="en-US" sz="1600" dirty="0" smtClean="0"/>
              <a:t>(a) 	fight crime and terrorism </a:t>
            </a:r>
            <a:r>
              <a:rPr lang="en-US" sz="1600" dirty="0" smtClean="0">
                <a:sym typeface="Wingdings" pitchFamily="2" charset="2"/>
              </a:rPr>
              <a:t> </a:t>
            </a:r>
            <a:r>
              <a:rPr lang="en-US" sz="1600" dirty="0" err="1" smtClean="0">
                <a:sym typeface="Wingdings" pitchFamily="2" charset="2"/>
              </a:rPr>
              <a:t>M.Trussardi</a:t>
            </a:r>
            <a:r>
              <a:rPr lang="en-US" sz="1600" dirty="0" smtClean="0">
                <a:sym typeface="Wingdings" pitchFamily="2" charset="2"/>
              </a:rPr>
              <a:t> (Selex-ES)</a:t>
            </a:r>
            <a:endParaRPr lang="it-IT" sz="1600" dirty="0" smtClean="0"/>
          </a:p>
          <a:p>
            <a:pPr marL="857250" lvl="1" indent="-400050">
              <a:tabLst>
                <a:tab pos="901700" algn="l"/>
              </a:tabLst>
            </a:pPr>
            <a:r>
              <a:rPr lang="en-US" sz="1600" dirty="0" smtClean="0"/>
              <a:t>(b)	protect and improve resilience of critical infrastructures </a:t>
            </a:r>
            <a:r>
              <a:rPr lang="en-US" sz="1600" dirty="0" smtClean="0">
                <a:sym typeface="Wingdings" pitchFamily="2" charset="2"/>
              </a:rPr>
              <a:t></a:t>
            </a:r>
            <a:r>
              <a:rPr lang="en-US" sz="1600" u="sng" dirty="0" smtClean="0">
                <a:sym typeface="Wingdings" pitchFamily="2" charset="2"/>
              </a:rPr>
              <a:t>S. Bologna (AIIC) </a:t>
            </a:r>
            <a:endParaRPr lang="it-IT" sz="1600" u="sng" dirty="0" smtClean="0"/>
          </a:p>
          <a:p>
            <a:pPr marL="857250" lvl="1" indent="-400050">
              <a:tabLst>
                <a:tab pos="901700" algn="l"/>
              </a:tabLst>
            </a:pPr>
            <a:r>
              <a:rPr lang="en-US" sz="1600" dirty="0" smtClean="0"/>
              <a:t>(c) 	strengthen security through border management and maritime security </a:t>
            </a:r>
            <a:r>
              <a:rPr lang="en-US" sz="1600" dirty="0" smtClean="0">
                <a:sym typeface="Wingdings" pitchFamily="2" charset="2"/>
              </a:rPr>
              <a:t> </a:t>
            </a:r>
            <a:r>
              <a:rPr lang="en-US" sz="1600" u="sng" dirty="0" err="1" smtClean="0">
                <a:sym typeface="Wingdings" pitchFamily="2" charset="2"/>
              </a:rPr>
              <a:t>S.Pasquariello</a:t>
            </a:r>
            <a:r>
              <a:rPr lang="en-US" sz="1600" u="sng" dirty="0" smtClean="0">
                <a:sym typeface="Wingdings" pitchFamily="2" charset="2"/>
              </a:rPr>
              <a:t> (</a:t>
            </a:r>
            <a:r>
              <a:rPr lang="en-US" sz="1600" u="sng" dirty="0" err="1" smtClean="0">
                <a:sym typeface="Wingdings" pitchFamily="2" charset="2"/>
              </a:rPr>
              <a:t>Selex</a:t>
            </a:r>
            <a:r>
              <a:rPr lang="en-US" sz="1600" u="sng" dirty="0" smtClean="0">
                <a:sym typeface="Wingdings" pitchFamily="2" charset="2"/>
              </a:rPr>
              <a:t> ES)</a:t>
            </a:r>
            <a:endParaRPr lang="it-IT" sz="1600" u="sng" dirty="0" smtClean="0"/>
          </a:p>
          <a:p>
            <a:pPr marL="857250" lvl="1" indent="-400050">
              <a:tabLst>
                <a:tab pos="901700" algn="l"/>
              </a:tabLst>
            </a:pPr>
            <a:r>
              <a:rPr lang="en-US" sz="1600" dirty="0" smtClean="0"/>
              <a:t>(d) 	provide cyber security </a:t>
            </a:r>
            <a:r>
              <a:rPr lang="en-US" sz="1600" dirty="0" smtClean="0">
                <a:sym typeface="Wingdings" pitchFamily="2" charset="2"/>
              </a:rPr>
              <a:t> </a:t>
            </a:r>
            <a:r>
              <a:rPr lang="en-US" sz="1600" u="sng" dirty="0" err="1" smtClean="0">
                <a:sym typeface="Wingdings" pitchFamily="2" charset="2"/>
              </a:rPr>
              <a:t>L.Romano</a:t>
            </a:r>
            <a:r>
              <a:rPr lang="en-US" sz="1600" u="sng" dirty="0" smtClean="0">
                <a:sym typeface="Wingdings" pitchFamily="2" charset="2"/>
              </a:rPr>
              <a:t> (CINI)</a:t>
            </a:r>
            <a:endParaRPr lang="it-IT" sz="1600" u="sng" dirty="0" smtClean="0"/>
          </a:p>
          <a:p>
            <a:pPr marL="857250" lvl="1" indent="-400050">
              <a:tabLst>
                <a:tab pos="901700" algn="l"/>
              </a:tabLst>
            </a:pPr>
            <a:r>
              <a:rPr lang="en-US" sz="1600" dirty="0" smtClean="0"/>
              <a:t>(e)	 increase Europe's resilience to crises and disasters </a:t>
            </a:r>
            <a:r>
              <a:rPr lang="en-US" sz="1600" dirty="0" smtClean="0">
                <a:sym typeface="Wingdings" pitchFamily="2" charset="2"/>
              </a:rPr>
              <a:t> </a:t>
            </a:r>
            <a:r>
              <a:rPr lang="en-US" sz="1600" dirty="0" err="1" smtClean="0">
                <a:sym typeface="Wingdings" pitchFamily="2" charset="2"/>
              </a:rPr>
              <a:t>P.Fichera</a:t>
            </a:r>
            <a:r>
              <a:rPr lang="en-US" sz="1600" dirty="0" smtClean="0">
                <a:sym typeface="Wingdings" pitchFamily="2" charset="2"/>
              </a:rPr>
              <a:t> (ENEA)</a:t>
            </a:r>
            <a:endParaRPr lang="it-IT" sz="1600" dirty="0" smtClean="0"/>
          </a:p>
          <a:p>
            <a:pPr marL="857250" lvl="1" indent="-400050">
              <a:tabLst>
                <a:tab pos="901700" algn="l"/>
              </a:tabLst>
            </a:pPr>
            <a:r>
              <a:rPr lang="en-US" sz="1600" dirty="0" smtClean="0"/>
              <a:t>(f) 	enhance the societal dimension of security and ensure privacy and freedom in the Internet </a:t>
            </a:r>
            <a:r>
              <a:rPr lang="en-US" sz="1600" dirty="0" smtClean="0">
                <a:sym typeface="Wingdings" pitchFamily="2" charset="2"/>
              </a:rPr>
              <a:t> </a:t>
            </a:r>
            <a:r>
              <a:rPr lang="en-US" sz="1600" u="sng" dirty="0" err="1" smtClean="0">
                <a:sym typeface="Wingdings" pitchFamily="2" charset="2"/>
              </a:rPr>
              <a:t>M.Savastano</a:t>
            </a:r>
            <a:r>
              <a:rPr lang="en-US" sz="1600" u="sng" dirty="0" smtClean="0">
                <a:sym typeface="Wingdings" pitchFamily="2" charset="2"/>
              </a:rPr>
              <a:t> (CNR)</a:t>
            </a:r>
            <a:endParaRPr lang="it-IT" sz="1600" u="sng" dirty="0" smtClean="0"/>
          </a:p>
          <a:p>
            <a:pPr marL="857250" lvl="1" indent="-400050">
              <a:tabLst>
                <a:tab pos="901700" algn="l"/>
              </a:tabLst>
            </a:pPr>
            <a:r>
              <a:rPr lang="en-US" sz="1600" dirty="0" smtClean="0"/>
              <a:t>(g) 	support the Union's internal and external security policies; </a:t>
            </a:r>
            <a:r>
              <a:rPr lang="en-US" sz="1600" dirty="0" smtClean="0">
                <a:sym typeface="Wingdings" pitchFamily="2" charset="2"/>
              </a:rPr>
              <a:t> </a:t>
            </a:r>
            <a:r>
              <a:rPr lang="en-US" sz="1600" u="sng" dirty="0" err="1" smtClean="0">
                <a:sym typeface="Wingdings" pitchFamily="2" charset="2"/>
              </a:rPr>
              <a:t>M.A.Corbucci</a:t>
            </a:r>
            <a:r>
              <a:rPr lang="en-US" sz="1600" u="sng" dirty="0" smtClean="0">
                <a:sym typeface="Wingdings" pitchFamily="2" charset="2"/>
              </a:rPr>
              <a:t> 	(Finmeccanica) per </a:t>
            </a:r>
            <a:r>
              <a:rPr lang="en-US" sz="1600" u="sng" dirty="0" err="1" smtClean="0">
                <a:sym typeface="Wingdings" pitchFamily="2" charset="2"/>
              </a:rPr>
              <a:t>F.Di</a:t>
            </a:r>
            <a:r>
              <a:rPr lang="en-US" sz="1600" u="sng" dirty="0" smtClean="0">
                <a:sym typeface="Wingdings" pitchFamily="2" charset="2"/>
              </a:rPr>
              <a:t> Camillo (IAI)</a:t>
            </a:r>
            <a:endParaRPr lang="it-IT" sz="1600" u="sng" dirty="0" smtClean="0"/>
          </a:p>
          <a:p>
            <a:pPr marL="857250" lvl="1" indent="-400050">
              <a:buAutoNum type="romanLcParenBoth"/>
              <a:tabLst>
                <a:tab pos="901700" algn="l"/>
              </a:tabLst>
            </a:pPr>
            <a:r>
              <a:rPr lang="en-US" sz="1600" dirty="0" smtClean="0"/>
              <a:t>enhance standardization and interoperability </a:t>
            </a:r>
            <a:r>
              <a:rPr lang="en-US" sz="1600" dirty="0" smtClean="0">
                <a:sym typeface="Wingdings" pitchFamily="2" charset="2"/>
              </a:rPr>
              <a:t> </a:t>
            </a:r>
            <a:r>
              <a:rPr lang="en-US" sz="1600" dirty="0" err="1" smtClean="0">
                <a:sym typeface="Wingdings" pitchFamily="2" charset="2"/>
              </a:rPr>
              <a:t>M.</a:t>
            </a:r>
            <a:r>
              <a:rPr lang="en-US" sz="1600" u="sng" dirty="0" err="1" smtClean="0">
                <a:sym typeface="Wingdings" pitchFamily="2" charset="2"/>
              </a:rPr>
              <a:t>Luglio</a:t>
            </a:r>
            <a:r>
              <a:rPr lang="en-US" sz="1600" u="sng" dirty="0" smtClean="0">
                <a:sym typeface="Wingdings" pitchFamily="2" charset="2"/>
              </a:rPr>
              <a:t> (</a:t>
            </a:r>
            <a:r>
              <a:rPr lang="en-US" sz="1600" u="sng" dirty="0" err="1" smtClean="0">
                <a:sym typeface="Wingdings" pitchFamily="2" charset="2"/>
              </a:rPr>
              <a:t>Univrsità</a:t>
            </a:r>
            <a:r>
              <a:rPr lang="en-US" sz="1600" u="sng" dirty="0" smtClean="0">
                <a:sym typeface="Wingdings" pitchFamily="2" charset="2"/>
              </a:rPr>
              <a:t> Tor </a:t>
            </a:r>
            <a:r>
              <a:rPr lang="en-US" sz="1600" u="sng" dirty="0" err="1" smtClean="0">
                <a:sym typeface="Wingdings" pitchFamily="2" charset="2"/>
              </a:rPr>
              <a:t>Vergata</a:t>
            </a:r>
            <a:r>
              <a:rPr lang="en-US" sz="1600" u="sng" dirty="0" smtClean="0">
                <a:sym typeface="Wingdings" pitchFamily="2" charset="2"/>
              </a:rPr>
              <a:t>)</a:t>
            </a:r>
            <a:endParaRPr lang="it-IT" sz="1600" u="sng" dirty="0" smtClean="0"/>
          </a:p>
          <a:p>
            <a:pPr marL="400050" indent="-400050"/>
            <a:endParaRPr lang="en-US" sz="1600" b="1" dirty="0" smtClean="0"/>
          </a:p>
          <a:p>
            <a:pPr marL="400050" indent="-400050"/>
            <a:r>
              <a:rPr lang="en-US" sz="1600" b="1" dirty="0" smtClean="0"/>
              <a:t>Secure, clean and efficient energy</a:t>
            </a:r>
            <a:endParaRPr lang="it-IT" sz="1600" dirty="0" smtClean="0"/>
          </a:p>
          <a:p>
            <a:r>
              <a:rPr lang="en-US" sz="1600" dirty="0" smtClean="0"/>
              <a:t>	3.1.3. Foster European Smart cities and Communities </a:t>
            </a:r>
            <a:r>
              <a:rPr lang="en-US" sz="1600" dirty="0" smtClean="0">
                <a:sym typeface="Wingdings" pitchFamily="2" charset="2"/>
              </a:rPr>
              <a:t> </a:t>
            </a:r>
            <a:r>
              <a:rPr lang="en-US" sz="1600" u="sng" dirty="0" err="1" smtClean="0">
                <a:sym typeface="Wingdings" pitchFamily="2" charset="2"/>
              </a:rPr>
              <a:t>V.Cuomo</a:t>
            </a:r>
            <a:r>
              <a:rPr lang="en-US" sz="1600" u="sng" dirty="0" smtClean="0">
                <a:sym typeface="Wingdings" pitchFamily="2" charset="2"/>
              </a:rPr>
              <a:t> (CNR)</a:t>
            </a:r>
            <a:endParaRPr lang="it-IT" sz="1600" u="sng" dirty="0" smtClean="0"/>
          </a:p>
          <a:p>
            <a:endParaRPr lang="en-US" sz="1600" b="1" dirty="0" smtClean="0"/>
          </a:p>
          <a:p>
            <a:r>
              <a:rPr lang="en-US" sz="1600" b="1" dirty="0" smtClean="0"/>
              <a:t>Climate Action, Resource Efficiency and Raw Materials</a:t>
            </a:r>
            <a:endParaRPr lang="it-IT" sz="1600" dirty="0" smtClean="0"/>
          </a:p>
          <a:p>
            <a:r>
              <a:rPr lang="en-US" sz="1600" dirty="0" smtClean="0"/>
              <a:t>	5.6. Cultural heritage </a:t>
            </a:r>
            <a:r>
              <a:rPr lang="en-US" sz="1600" dirty="0" smtClean="0">
                <a:sym typeface="Wingdings" pitchFamily="2" charset="2"/>
              </a:rPr>
              <a:t> </a:t>
            </a:r>
            <a:r>
              <a:rPr lang="en-US" sz="1600" u="sng" dirty="0" smtClean="0">
                <a:sym typeface="Wingdings" pitchFamily="2" charset="2"/>
              </a:rPr>
              <a:t>L. </a:t>
            </a:r>
            <a:r>
              <a:rPr lang="en-US" sz="1600" u="sng" dirty="0" err="1" smtClean="0">
                <a:sym typeface="Wingdings" pitchFamily="2" charset="2"/>
              </a:rPr>
              <a:t>Moltedo</a:t>
            </a:r>
            <a:r>
              <a:rPr lang="en-US" sz="1600" u="sng" dirty="0" smtClean="0">
                <a:sym typeface="Wingdings" pitchFamily="2" charset="2"/>
              </a:rPr>
              <a:t> (CNR)</a:t>
            </a:r>
            <a:endParaRPr lang="it-IT" sz="1600" u="sng" dirty="0" smtClean="0"/>
          </a:p>
          <a:p>
            <a:endParaRPr lang="it-IT"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contenuto 4"/>
          <p:cNvSpPr>
            <a:spLocks noGrp="1"/>
          </p:cNvSpPr>
          <p:nvPr>
            <p:ph sz="quarter" idx="11"/>
          </p:nvPr>
        </p:nvSpPr>
        <p:spPr>
          <a:xfrm>
            <a:off x="688770" y="1484784"/>
            <a:ext cx="8229600" cy="3757732"/>
          </a:xfrm>
        </p:spPr>
        <p:txBody>
          <a:bodyPr>
            <a:noAutofit/>
          </a:bodyPr>
          <a:lstStyle/>
          <a:p>
            <a:pPr lvl="1">
              <a:lnSpc>
                <a:spcPct val="114000"/>
              </a:lnSpc>
              <a:spcBef>
                <a:spcPts val="0"/>
              </a:spcBef>
              <a:spcAft>
                <a:spcPts val="600"/>
              </a:spcAft>
              <a:buNone/>
            </a:pPr>
            <a:r>
              <a:rPr lang="en-US" sz="2000" kern="1200" dirty="0" smtClean="0">
                <a:solidFill>
                  <a:schemeClr val="tx1"/>
                </a:solidFill>
                <a:latin typeface="+mn-lt"/>
                <a:ea typeface="MS PGothic" pitchFamily="34" charset="-128"/>
                <a:cs typeface="MS PGothic" pitchFamily="34" charset="-128"/>
              </a:rPr>
              <a:t>	</a:t>
            </a:r>
            <a:endParaRPr lang="it-IT" sz="2000" kern="1200" dirty="0">
              <a:solidFill>
                <a:schemeClr val="tx1"/>
              </a:solidFill>
              <a:latin typeface="+mn-lt"/>
              <a:ea typeface="MS PGothic" pitchFamily="34" charset="-128"/>
              <a:cs typeface="MS PGothic" pitchFamily="34" charset="-128"/>
            </a:endParaRPr>
          </a:p>
        </p:txBody>
      </p:sp>
      <p:sp>
        <p:nvSpPr>
          <p:cNvPr id="6" name="Titolo 1"/>
          <p:cNvSpPr txBox="1">
            <a:spLocks/>
          </p:cNvSpPr>
          <p:nvPr/>
        </p:nvSpPr>
        <p:spPr>
          <a:xfrm>
            <a:off x="2553195" y="773832"/>
            <a:ext cx="6590805" cy="1143000"/>
          </a:xfrm>
          <a:prstGeom prst="rect">
            <a:avLst/>
          </a:prstGeom>
        </p:spPr>
        <p:txBody>
          <a:bodyPr>
            <a:norm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smtClean="0">
                <a:ln>
                  <a:noFill/>
                </a:ln>
                <a:solidFill>
                  <a:srgbClr val="FF0000"/>
                </a:solidFill>
                <a:effectLst/>
                <a:uLnTx/>
                <a:uFillTx/>
                <a:latin typeface="+mj-lt"/>
                <a:ea typeface="+mn-ea"/>
                <a:cs typeface="+mn-cs"/>
              </a:rPr>
              <a:t>AGENDA and GOAL</a:t>
            </a:r>
            <a:endParaRPr kumimoji="0" lang="it-IT" sz="2800" b="1" i="0" u="none" strike="noStrike" kern="1200" cap="none" spc="0" normalizeH="0" baseline="0" noProof="0" dirty="0" smtClean="0">
              <a:ln>
                <a:noFill/>
              </a:ln>
              <a:solidFill>
                <a:srgbClr val="FF0000"/>
              </a:solidFill>
              <a:effectLst/>
              <a:uLnTx/>
              <a:uFillTx/>
              <a:latin typeface="+mj-lt"/>
              <a:ea typeface="+mn-ea"/>
              <a:cs typeface="+mn-cs"/>
            </a:endParaRPr>
          </a:p>
        </p:txBody>
      </p:sp>
      <p:sp>
        <p:nvSpPr>
          <p:cNvPr id="7" name="Segnaposto contenuto 4"/>
          <p:cNvSpPr>
            <a:spLocks noGrp="1"/>
          </p:cNvSpPr>
          <p:nvPr>
            <p:ph sz="quarter" idx="11"/>
          </p:nvPr>
        </p:nvSpPr>
        <p:spPr>
          <a:xfrm>
            <a:off x="217246" y="1700808"/>
            <a:ext cx="8747242" cy="4176464"/>
          </a:xfrm>
        </p:spPr>
        <p:txBody>
          <a:bodyPr>
            <a:noAutofit/>
          </a:bodyPr>
          <a:lstStyle/>
          <a:p>
            <a:pPr marL="0" lvl="1" indent="0">
              <a:lnSpc>
                <a:spcPct val="114000"/>
              </a:lnSpc>
              <a:spcBef>
                <a:spcPts val="0"/>
              </a:spcBef>
              <a:spcAft>
                <a:spcPts val="600"/>
              </a:spcAft>
              <a:buNone/>
              <a:tabLst>
                <a:tab pos="2239963" algn="l"/>
              </a:tabLst>
            </a:pPr>
            <a:r>
              <a:rPr lang="en-US" sz="2400" b="1" dirty="0" smtClean="0"/>
              <a:t>Agenda</a:t>
            </a:r>
            <a:endParaRPr lang="it-IT" sz="2400" b="1" dirty="0"/>
          </a:p>
          <a:p>
            <a:pPr lvl="1">
              <a:lnSpc>
                <a:spcPct val="114000"/>
              </a:lnSpc>
              <a:spcBef>
                <a:spcPts val="0"/>
              </a:spcBef>
              <a:spcAft>
                <a:spcPts val="600"/>
              </a:spcAft>
              <a:buFont typeface="Arial" pitchFamily="34" charset="0"/>
              <a:buChar char="•"/>
              <a:tabLst>
                <a:tab pos="2239963" algn="l"/>
              </a:tabLst>
            </a:pPr>
            <a:r>
              <a:rPr lang="it-IT" sz="2400" dirty="0" smtClean="0"/>
              <a:t>10.30-10.40 	Welcome </a:t>
            </a:r>
          </a:p>
          <a:p>
            <a:pPr lvl="1">
              <a:lnSpc>
                <a:spcPct val="114000"/>
              </a:lnSpc>
              <a:spcBef>
                <a:spcPts val="0"/>
              </a:spcBef>
              <a:spcAft>
                <a:spcPts val="600"/>
              </a:spcAft>
              <a:buFont typeface="Arial" pitchFamily="34" charset="0"/>
              <a:buChar char="•"/>
              <a:tabLst>
                <a:tab pos="2239963" algn="l"/>
              </a:tabLst>
            </a:pPr>
            <a:r>
              <a:rPr lang="it-IT" sz="2400" dirty="0" smtClean="0"/>
              <a:t>10.40-11.00 	</a:t>
            </a:r>
            <a:r>
              <a:rPr lang="it-IT" sz="2400" dirty="0" err="1" smtClean="0"/>
              <a:t>Presentation</a:t>
            </a:r>
            <a:r>
              <a:rPr lang="it-IT" sz="2400" dirty="0" smtClean="0"/>
              <a:t> of the SERIT Platform   </a:t>
            </a:r>
          </a:p>
          <a:p>
            <a:pPr lvl="1">
              <a:lnSpc>
                <a:spcPct val="114000"/>
              </a:lnSpc>
              <a:spcBef>
                <a:spcPts val="0"/>
              </a:spcBef>
              <a:spcAft>
                <a:spcPts val="600"/>
              </a:spcAft>
              <a:buFont typeface="Arial" pitchFamily="34" charset="0"/>
              <a:buChar char="•"/>
              <a:tabLst>
                <a:tab pos="2239963" algn="l"/>
              </a:tabLst>
            </a:pPr>
            <a:r>
              <a:rPr lang="it-IT" sz="2400" dirty="0" smtClean="0"/>
              <a:t>11.00-12.30  	</a:t>
            </a:r>
            <a:r>
              <a:rPr lang="it-IT" sz="2400" dirty="0" err="1" smtClean="0"/>
              <a:t>Presentation</a:t>
            </a:r>
            <a:r>
              <a:rPr lang="it-IT" sz="2400" dirty="0" smtClean="0"/>
              <a:t> of the SERIT Position </a:t>
            </a:r>
            <a:r>
              <a:rPr lang="it-IT" sz="2400" dirty="0" err="1"/>
              <a:t>Paper</a:t>
            </a:r>
            <a:r>
              <a:rPr lang="it-IT" sz="2400" dirty="0"/>
              <a:t> </a:t>
            </a:r>
            <a:r>
              <a:rPr lang="it-IT" sz="2400" dirty="0" err="1" smtClean="0"/>
              <a:t>for</a:t>
            </a:r>
            <a:r>
              <a:rPr lang="it-IT" sz="2400" dirty="0" smtClean="0"/>
              <a:t> </a:t>
            </a:r>
            <a:r>
              <a:rPr lang="it-IT" sz="2400" dirty="0"/>
              <a:t>	</a:t>
            </a:r>
            <a:r>
              <a:rPr lang="it-IT" sz="2400" dirty="0" err="1" smtClean="0"/>
              <a:t>Horizon</a:t>
            </a:r>
            <a:r>
              <a:rPr lang="it-IT" sz="2400" dirty="0" smtClean="0"/>
              <a:t> 2020</a:t>
            </a:r>
          </a:p>
          <a:p>
            <a:pPr lvl="1">
              <a:lnSpc>
                <a:spcPct val="114000"/>
              </a:lnSpc>
              <a:spcBef>
                <a:spcPts val="0"/>
              </a:spcBef>
              <a:spcAft>
                <a:spcPts val="600"/>
              </a:spcAft>
              <a:buFont typeface="Arial" pitchFamily="34" charset="0"/>
              <a:buChar char="•"/>
              <a:tabLst>
                <a:tab pos="2239963" algn="l"/>
              </a:tabLst>
            </a:pPr>
            <a:r>
              <a:rPr lang="it-IT" sz="2400" dirty="0" smtClean="0"/>
              <a:t>12.30-13.15 	</a:t>
            </a:r>
            <a:r>
              <a:rPr lang="it-IT" sz="2400" dirty="0" err="1" smtClean="0"/>
              <a:t>Discussion</a:t>
            </a:r>
            <a:r>
              <a:rPr lang="it-IT" sz="2400" dirty="0" smtClean="0"/>
              <a:t> </a:t>
            </a:r>
            <a:endParaRPr lang="it-IT" sz="2400" dirty="0"/>
          </a:p>
          <a:p>
            <a:pPr lvl="1">
              <a:lnSpc>
                <a:spcPct val="114000"/>
              </a:lnSpc>
              <a:spcBef>
                <a:spcPts val="0"/>
              </a:spcBef>
              <a:spcAft>
                <a:spcPts val="600"/>
              </a:spcAft>
              <a:buFont typeface="Arial" pitchFamily="34" charset="0"/>
              <a:buChar char="•"/>
              <a:tabLst>
                <a:tab pos="2239963" algn="l"/>
              </a:tabLst>
            </a:pPr>
            <a:r>
              <a:rPr lang="it-IT" sz="2400" dirty="0" smtClean="0"/>
              <a:t>13.15-13.30 	</a:t>
            </a:r>
            <a:r>
              <a:rPr lang="it-IT" sz="2400" dirty="0" err="1" smtClean="0"/>
              <a:t>Conclusion</a:t>
            </a:r>
            <a:r>
              <a:rPr lang="it-IT" sz="2400" dirty="0" smtClean="0"/>
              <a:t> and </a:t>
            </a:r>
            <a:r>
              <a:rPr lang="it-IT" sz="2400" dirty="0" err="1" smtClean="0"/>
              <a:t>wrap-up</a:t>
            </a:r>
            <a:r>
              <a:rPr lang="it-IT" sz="2400" dirty="0" smtClean="0"/>
              <a:t> </a:t>
            </a:r>
          </a:p>
          <a:p>
            <a:pPr marL="0" lvl="1" indent="0">
              <a:lnSpc>
                <a:spcPct val="114000"/>
              </a:lnSpc>
              <a:spcBef>
                <a:spcPts val="0"/>
              </a:spcBef>
              <a:spcAft>
                <a:spcPts val="600"/>
              </a:spcAft>
              <a:buNone/>
              <a:tabLst>
                <a:tab pos="2239963" algn="l"/>
              </a:tabLst>
            </a:pPr>
            <a:r>
              <a:rPr lang="en-US" sz="2400" b="1" kern="1200" dirty="0" smtClean="0">
                <a:solidFill>
                  <a:schemeClr val="tx1"/>
                </a:solidFill>
                <a:latin typeface="+mn-lt"/>
                <a:ea typeface="MS PGothic" pitchFamily="34" charset="-128"/>
                <a:cs typeface="MS PGothic" pitchFamily="34" charset="-128"/>
              </a:rPr>
              <a:t>Goal</a:t>
            </a:r>
          </a:p>
          <a:p>
            <a:pPr lvl="1">
              <a:lnSpc>
                <a:spcPct val="114000"/>
              </a:lnSpc>
              <a:spcBef>
                <a:spcPts val="0"/>
              </a:spcBef>
              <a:spcAft>
                <a:spcPts val="600"/>
              </a:spcAft>
              <a:buFont typeface="Arial" pitchFamily="34" charset="0"/>
              <a:buChar char="•"/>
              <a:tabLst>
                <a:tab pos="2239963" algn="l"/>
              </a:tabLst>
            </a:pPr>
            <a:r>
              <a:rPr lang="en-US" sz="2400" dirty="0" smtClean="0"/>
              <a:t>Present the current SERIT position paper for H2020 to institutional stakeholders </a:t>
            </a:r>
          </a:p>
          <a:p>
            <a:pPr lvl="1">
              <a:lnSpc>
                <a:spcPct val="114000"/>
              </a:lnSpc>
              <a:spcBef>
                <a:spcPts val="0"/>
              </a:spcBef>
              <a:spcAft>
                <a:spcPts val="600"/>
              </a:spcAft>
              <a:buFont typeface="Arial" pitchFamily="34" charset="0"/>
              <a:buChar char="•"/>
            </a:pPr>
            <a:endParaRPr lang="it-IT" sz="2400" dirty="0"/>
          </a:p>
          <a:p>
            <a:pPr marL="0" lvl="1" indent="0">
              <a:lnSpc>
                <a:spcPct val="114000"/>
              </a:lnSpc>
              <a:spcBef>
                <a:spcPts val="0"/>
              </a:spcBef>
              <a:spcAft>
                <a:spcPts val="600"/>
              </a:spcAft>
              <a:buNone/>
            </a:pPr>
            <a:endParaRPr lang="en-US" sz="2400" b="1" kern="1200" dirty="0">
              <a:solidFill>
                <a:schemeClr val="tx1"/>
              </a:solidFill>
              <a:latin typeface="+mn-lt"/>
              <a:ea typeface="MS PGothic" pitchFamily="34" charset="-128"/>
              <a:cs typeface="MS PGothic" pitchFamily="34" charset="-128"/>
            </a:endParaRPr>
          </a:p>
          <a:p>
            <a:pPr marL="0" lvl="1" indent="0">
              <a:lnSpc>
                <a:spcPct val="114000"/>
              </a:lnSpc>
              <a:spcBef>
                <a:spcPts val="0"/>
              </a:spcBef>
              <a:spcAft>
                <a:spcPts val="600"/>
              </a:spcAft>
              <a:buNone/>
            </a:pPr>
            <a:endParaRPr lang="it-IT" sz="2400" b="1" kern="1200" dirty="0">
              <a:solidFill>
                <a:schemeClr val="tx1"/>
              </a:solidFill>
              <a:latin typeface="+mn-lt"/>
              <a:ea typeface="MS PGothic" pitchFamily="34" charset="-128"/>
              <a:cs typeface="MS PGothic" pitchFamily="34" charset="-128"/>
            </a:endParaRPr>
          </a:p>
        </p:txBody>
      </p:sp>
    </p:spTree>
    <p:extLst>
      <p:ext uri="{BB962C8B-B14F-4D97-AF65-F5344CB8AC3E}">
        <p14:creationId xmlns:p14="http://schemas.microsoft.com/office/powerpoint/2010/main" val="2463372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contenuto 4"/>
          <p:cNvSpPr>
            <a:spLocks noGrp="1"/>
          </p:cNvSpPr>
          <p:nvPr>
            <p:ph sz="quarter" idx="11"/>
          </p:nvPr>
        </p:nvSpPr>
        <p:spPr>
          <a:xfrm>
            <a:off x="323528" y="1921006"/>
            <a:ext cx="8229600" cy="3757732"/>
          </a:xfrm>
        </p:spPr>
        <p:txBody>
          <a:bodyPr>
            <a:noAutofit/>
          </a:bodyPr>
          <a:lstStyle/>
          <a:p>
            <a:pPr lvl="1">
              <a:lnSpc>
                <a:spcPct val="114000"/>
              </a:lnSpc>
              <a:spcBef>
                <a:spcPts val="0"/>
              </a:spcBef>
              <a:spcAft>
                <a:spcPts val="600"/>
              </a:spcAft>
              <a:buNone/>
            </a:pPr>
            <a:r>
              <a:rPr lang="en-US" sz="2000" kern="1200" dirty="0" smtClean="0">
                <a:solidFill>
                  <a:schemeClr val="tx1"/>
                </a:solidFill>
                <a:latin typeface="+mn-lt"/>
                <a:ea typeface="MS PGothic" pitchFamily="34" charset="-128"/>
                <a:cs typeface="MS PGothic" pitchFamily="34" charset="-128"/>
              </a:rPr>
              <a:t>	SERIT </a:t>
            </a:r>
            <a:r>
              <a:rPr lang="en-US" sz="2000" kern="1200" dirty="0">
                <a:solidFill>
                  <a:schemeClr val="tx1"/>
                </a:solidFill>
                <a:latin typeface="+mn-lt"/>
                <a:ea typeface="MS PGothic" pitchFamily="34" charset="-128"/>
                <a:cs typeface="MS PGothic" pitchFamily="34" charset="-128"/>
              </a:rPr>
              <a:t>is </a:t>
            </a:r>
            <a:r>
              <a:rPr lang="en-US" sz="2000" kern="1200" dirty="0" smtClean="0">
                <a:solidFill>
                  <a:schemeClr val="tx1"/>
                </a:solidFill>
                <a:latin typeface="+mn-lt"/>
                <a:ea typeface="MS PGothic" pitchFamily="34" charset="-128"/>
                <a:cs typeface="MS PGothic" pitchFamily="34" charset="-128"/>
              </a:rPr>
              <a:t>the </a:t>
            </a:r>
            <a:r>
              <a:rPr lang="en-US" sz="2000" b="1" kern="1200" dirty="0" smtClean="0">
                <a:solidFill>
                  <a:schemeClr val="tx1"/>
                </a:solidFill>
                <a:latin typeface="+mn-lt"/>
                <a:ea typeface="MS PGothic" pitchFamily="34" charset="-128"/>
                <a:cs typeface="MS PGothic" pitchFamily="34" charset="-128"/>
              </a:rPr>
              <a:t>Italian Technological Platform</a:t>
            </a:r>
            <a:r>
              <a:rPr lang="en-US" sz="2000" kern="1200" dirty="0">
                <a:solidFill>
                  <a:schemeClr val="tx1"/>
                </a:solidFill>
                <a:latin typeface="+mn-lt"/>
                <a:ea typeface="MS PGothic" pitchFamily="34" charset="-128"/>
                <a:cs typeface="MS PGothic" pitchFamily="34" charset="-128"/>
              </a:rPr>
              <a:t>, jointly launched by CNR and Finmeccanica, which brings together Italian </a:t>
            </a:r>
            <a:r>
              <a:rPr lang="en-US" sz="2000" b="1" kern="1200" dirty="0">
                <a:solidFill>
                  <a:schemeClr val="tx1"/>
                </a:solidFill>
                <a:latin typeface="+mn-lt"/>
                <a:ea typeface="MS PGothic" pitchFamily="34" charset="-128"/>
                <a:cs typeface="MS PGothic" pitchFamily="34" charset="-128"/>
              </a:rPr>
              <a:t>industries</a:t>
            </a:r>
            <a:r>
              <a:rPr lang="en-US" sz="2000" kern="1200" dirty="0">
                <a:solidFill>
                  <a:schemeClr val="tx1"/>
                </a:solidFill>
                <a:latin typeface="+mn-lt"/>
                <a:ea typeface="MS PGothic" pitchFamily="34" charset="-128"/>
                <a:cs typeface="MS PGothic" pitchFamily="34" charset="-128"/>
              </a:rPr>
              <a:t> (both large industries and SMEs), </a:t>
            </a:r>
            <a:r>
              <a:rPr lang="en-US" sz="2000" b="1" kern="1200" dirty="0" smtClean="0">
                <a:solidFill>
                  <a:schemeClr val="tx1"/>
                </a:solidFill>
                <a:latin typeface="+mn-lt"/>
                <a:ea typeface="MS PGothic" pitchFamily="34" charset="-128"/>
                <a:cs typeface="MS PGothic" pitchFamily="34" charset="-128"/>
              </a:rPr>
              <a:t>academia, research centers</a:t>
            </a:r>
            <a:r>
              <a:rPr lang="en-US" sz="2000" kern="1200" dirty="0" smtClean="0">
                <a:solidFill>
                  <a:schemeClr val="tx1"/>
                </a:solidFill>
                <a:latin typeface="+mn-lt"/>
                <a:ea typeface="MS PGothic" pitchFamily="34" charset="-128"/>
                <a:cs typeface="MS PGothic" pitchFamily="34" charset="-128"/>
              </a:rPr>
              <a:t> </a:t>
            </a:r>
            <a:r>
              <a:rPr lang="en-US" sz="2000" kern="1200" dirty="0">
                <a:solidFill>
                  <a:schemeClr val="tx1"/>
                </a:solidFill>
                <a:latin typeface="+mn-lt"/>
                <a:ea typeface="MS PGothic" pitchFamily="34" charset="-128"/>
                <a:cs typeface="MS PGothic" pitchFamily="34" charset="-128"/>
              </a:rPr>
              <a:t>and </a:t>
            </a:r>
            <a:r>
              <a:rPr lang="en-US" sz="2000" b="1" kern="1200" dirty="0">
                <a:solidFill>
                  <a:schemeClr val="tx1"/>
                </a:solidFill>
                <a:latin typeface="+mn-lt"/>
                <a:ea typeface="MS PGothic" pitchFamily="34" charset="-128"/>
                <a:cs typeface="MS PGothic" pitchFamily="34" charset="-128"/>
              </a:rPr>
              <a:t>end-users</a:t>
            </a:r>
            <a:r>
              <a:rPr lang="en-US" sz="2000" kern="1200" dirty="0">
                <a:solidFill>
                  <a:schemeClr val="tx1"/>
                </a:solidFill>
                <a:latin typeface="+mn-lt"/>
                <a:ea typeface="MS PGothic" pitchFamily="34" charset="-128"/>
                <a:cs typeface="MS PGothic" pitchFamily="34" charset="-128"/>
              </a:rPr>
              <a:t>, in order to promote and develop a </a:t>
            </a:r>
            <a:r>
              <a:rPr lang="en-US" sz="2000" b="1" kern="1200" dirty="0" smtClean="0">
                <a:solidFill>
                  <a:schemeClr val="tx1"/>
                </a:solidFill>
                <a:latin typeface="+mn-lt"/>
                <a:ea typeface="MS PGothic" pitchFamily="34" charset="-128"/>
                <a:cs typeface="MS PGothic" pitchFamily="34" charset="-128"/>
              </a:rPr>
              <a:t>Research</a:t>
            </a:r>
            <a:r>
              <a:rPr lang="en-US" sz="2000" kern="1200" dirty="0" smtClean="0">
                <a:solidFill>
                  <a:schemeClr val="tx1"/>
                </a:solidFill>
                <a:latin typeface="+mn-lt"/>
                <a:ea typeface="MS PGothic" pitchFamily="34" charset="-128"/>
                <a:cs typeface="MS PGothic" pitchFamily="34" charset="-128"/>
              </a:rPr>
              <a:t> </a:t>
            </a:r>
            <a:r>
              <a:rPr lang="en-US" sz="2000" b="1" kern="1200" dirty="0" smtClean="0">
                <a:solidFill>
                  <a:schemeClr val="tx1"/>
                </a:solidFill>
                <a:latin typeface="+mn-lt"/>
                <a:ea typeface="MS PGothic" pitchFamily="34" charset="-128"/>
                <a:cs typeface="MS PGothic" pitchFamily="34" charset="-128"/>
              </a:rPr>
              <a:t>Agenda for future technological developments, </a:t>
            </a:r>
            <a:r>
              <a:rPr lang="en-US" sz="2000" kern="1200" dirty="0" smtClean="0">
                <a:solidFill>
                  <a:schemeClr val="tx1"/>
                </a:solidFill>
                <a:latin typeface="+mn-lt"/>
                <a:ea typeface="MS PGothic" pitchFamily="34" charset="-128"/>
                <a:cs typeface="MS PGothic" pitchFamily="34" charset="-128"/>
              </a:rPr>
              <a:t> answering </a:t>
            </a:r>
            <a:r>
              <a:rPr lang="en-US" sz="2000" kern="1200" dirty="0">
                <a:solidFill>
                  <a:schemeClr val="tx1"/>
                </a:solidFill>
                <a:latin typeface="+mn-lt"/>
                <a:ea typeface="MS PGothic" pitchFamily="34" charset="-128"/>
                <a:cs typeface="MS PGothic" pitchFamily="34" charset="-128"/>
              </a:rPr>
              <a:t>to </a:t>
            </a:r>
            <a:r>
              <a:rPr lang="en-US" sz="2000" kern="1200" dirty="0" smtClean="0">
                <a:solidFill>
                  <a:schemeClr val="tx1"/>
                </a:solidFill>
                <a:latin typeface="+mn-lt"/>
                <a:ea typeface="MS PGothic" pitchFamily="34" charset="-128"/>
                <a:cs typeface="MS PGothic" pitchFamily="34" charset="-128"/>
              </a:rPr>
              <a:t>the identified </a:t>
            </a:r>
            <a:r>
              <a:rPr lang="en-US" sz="2000" b="1" kern="1200" dirty="0">
                <a:solidFill>
                  <a:schemeClr val="tx1"/>
                </a:solidFill>
                <a:latin typeface="+mn-lt"/>
                <a:ea typeface="MS PGothic" pitchFamily="34" charset="-128"/>
                <a:cs typeface="MS PGothic" pitchFamily="34" charset="-128"/>
              </a:rPr>
              <a:t>National</a:t>
            </a:r>
            <a:r>
              <a:rPr lang="en-US" sz="2000" kern="1200" dirty="0">
                <a:solidFill>
                  <a:schemeClr val="tx1"/>
                </a:solidFill>
                <a:latin typeface="+mn-lt"/>
                <a:ea typeface="MS PGothic" pitchFamily="34" charset="-128"/>
                <a:cs typeface="MS PGothic" pitchFamily="34" charset="-128"/>
              </a:rPr>
              <a:t> </a:t>
            </a:r>
            <a:r>
              <a:rPr lang="en-US" sz="2000" b="1" kern="1200" dirty="0">
                <a:solidFill>
                  <a:schemeClr val="tx1"/>
                </a:solidFill>
                <a:latin typeface="+mn-lt"/>
                <a:ea typeface="MS PGothic" pitchFamily="34" charset="-128"/>
                <a:cs typeface="MS PGothic" pitchFamily="34" charset="-128"/>
              </a:rPr>
              <a:t>Security</a:t>
            </a:r>
            <a:r>
              <a:rPr lang="en-US" sz="2000" kern="1200" dirty="0">
                <a:solidFill>
                  <a:schemeClr val="tx1"/>
                </a:solidFill>
                <a:latin typeface="+mn-lt"/>
                <a:ea typeface="MS PGothic" pitchFamily="34" charset="-128"/>
                <a:cs typeface="MS PGothic" pitchFamily="34" charset="-128"/>
              </a:rPr>
              <a:t> </a:t>
            </a:r>
            <a:r>
              <a:rPr lang="en-US" sz="2000" b="1" kern="1200" dirty="0">
                <a:solidFill>
                  <a:schemeClr val="tx1"/>
                </a:solidFill>
                <a:latin typeface="+mn-lt"/>
                <a:ea typeface="MS PGothic" pitchFamily="34" charset="-128"/>
                <a:cs typeface="MS PGothic" pitchFamily="34" charset="-128"/>
              </a:rPr>
              <a:t>needs</a:t>
            </a:r>
            <a:r>
              <a:rPr lang="en-US" sz="2000" kern="1200" dirty="0" smtClean="0">
                <a:solidFill>
                  <a:schemeClr val="tx1"/>
                </a:solidFill>
                <a:latin typeface="+mn-lt"/>
                <a:ea typeface="MS PGothic" pitchFamily="34" charset="-128"/>
                <a:cs typeface="MS PGothic" pitchFamily="34" charset="-128"/>
              </a:rPr>
              <a:t>.</a:t>
            </a:r>
          </a:p>
          <a:p>
            <a:pPr lvl="1">
              <a:lnSpc>
                <a:spcPct val="114000"/>
              </a:lnSpc>
              <a:spcBef>
                <a:spcPts val="0"/>
              </a:spcBef>
              <a:spcAft>
                <a:spcPts val="600"/>
              </a:spcAft>
              <a:buNone/>
            </a:pPr>
            <a:endParaRPr lang="en-US" sz="2000" kern="1200" dirty="0" smtClean="0">
              <a:solidFill>
                <a:schemeClr val="tx1"/>
              </a:solidFill>
              <a:latin typeface="+mn-lt"/>
              <a:ea typeface="MS PGothic" pitchFamily="34" charset="-128"/>
              <a:cs typeface="MS PGothic" pitchFamily="34" charset="-128"/>
            </a:endParaRPr>
          </a:p>
          <a:p>
            <a:pPr algn="just">
              <a:lnSpc>
                <a:spcPct val="114000"/>
              </a:lnSpc>
              <a:spcBef>
                <a:spcPts val="0"/>
              </a:spcBef>
              <a:spcAft>
                <a:spcPts val="600"/>
              </a:spcAft>
            </a:pPr>
            <a:endParaRPr lang="it-IT" sz="2000" kern="1200" dirty="0">
              <a:solidFill>
                <a:schemeClr val="tx1"/>
              </a:solidFill>
              <a:latin typeface="+mn-lt"/>
              <a:ea typeface="MS PGothic" pitchFamily="34" charset="-128"/>
              <a:cs typeface="MS PGothic" pitchFamily="34" charset="-128"/>
            </a:endParaRPr>
          </a:p>
        </p:txBody>
      </p:sp>
      <p:sp>
        <p:nvSpPr>
          <p:cNvPr id="6" name="Titolo 1"/>
          <p:cNvSpPr txBox="1">
            <a:spLocks/>
          </p:cNvSpPr>
          <p:nvPr/>
        </p:nvSpPr>
        <p:spPr>
          <a:xfrm>
            <a:off x="2553195" y="773832"/>
            <a:ext cx="6590805" cy="1143000"/>
          </a:xfrm>
          <a:prstGeom prst="rect">
            <a:avLst/>
          </a:prstGeom>
        </p:spPr>
        <p:txBody>
          <a:bodyPr>
            <a:norm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smtClean="0">
                <a:ln>
                  <a:noFill/>
                </a:ln>
                <a:solidFill>
                  <a:srgbClr val="FF0000"/>
                </a:solidFill>
                <a:effectLst/>
                <a:uLnTx/>
                <a:uFillTx/>
                <a:latin typeface="+mj-lt"/>
                <a:ea typeface="+mn-ea"/>
                <a:cs typeface="+mn-cs"/>
              </a:rPr>
              <a:t>SERIT – </a:t>
            </a:r>
            <a:r>
              <a:rPr kumimoji="0" lang="en-US" sz="2800" b="1" i="0" u="none" strike="noStrike" kern="1200" cap="none" spc="0" normalizeH="0" baseline="0" noProof="0" dirty="0" err="1" smtClean="0">
                <a:ln>
                  <a:noFill/>
                </a:ln>
                <a:solidFill>
                  <a:srgbClr val="FF0000"/>
                </a:solidFill>
                <a:effectLst/>
                <a:uLnTx/>
                <a:uFillTx/>
                <a:latin typeface="+mj-lt"/>
                <a:ea typeface="+mn-ea"/>
                <a:cs typeface="+mn-cs"/>
              </a:rPr>
              <a:t>SEcurity</a:t>
            </a:r>
            <a:r>
              <a:rPr kumimoji="0" lang="en-US" sz="2800" b="1" i="0" u="none" strike="noStrike" kern="1200" cap="none" spc="0" normalizeH="0" baseline="0" noProof="0" dirty="0" smtClean="0">
                <a:ln>
                  <a:noFill/>
                </a:ln>
                <a:solidFill>
                  <a:srgbClr val="FF0000"/>
                </a:solidFill>
                <a:effectLst/>
                <a:uLnTx/>
                <a:uFillTx/>
                <a:latin typeface="+mj-lt"/>
                <a:ea typeface="+mn-ea"/>
                <a:cs typeface="+mn-cs"/>
              </a:rPr>
              <a:t> Research in </a:t>
            </a:r>
            <a:r>
              <a:rPr kumimoji="0" lang="en-US" sz="2800" b="1" i="0" u="none" strike="noStrike" kern="1200" cap="none" spc="0" normalizeH="0" baseline="0" noProof="0" dirty="0" err="1" smtClean="0">
                <a:ln>
                  <a:noFill/>
                </a:ln>
                <a:solidFill>
                  <a:srgbClr val="FF0000"/>
                </a:solidFill>
                <a:effectLst/>
                <a:uLnTx/>
                <a:uFillTx/>
                <a:latin typeface="+mj-lt"/>
                <a:ea typeface="+mn-ea"/>
                <a:cs typeface="+mn-cs"/>
              </a:rPr>
              <a:t>ITaly</a:t>
            </a:r>
            <a:endParaRPr kumimoji="0" lang="it-IT" sz="2800" b="1" i="0" u="none" strike="noStrike" kern="1200" cap="none" spc="0" normalizeH="0" baseline="0" noProof="0" dirty="0" smtClean="0">
              <a:ln>
                <a:noFill/>
              </a:ln>
              <a:solidFill>
                <a:srgbClr val="FF0000"/>
              </a:solidFill>
              <a:effectLst/>
              <a:uLnTx/>
              <a:uFillTx/>
              <a:latin typeface="+mj-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testo 3"/>
          <p:cNvSpPr>
            <a:spLocks noGrp="1"/>
          </p:cNvSpPr>
          <p:nvPr>
            <p:ph type="body" sz="quarter" idx="10"/>
          </p:nvPr>
        </p:nvSpPr>
        <p:spPr>
          <a:xfrm>
            <a:off x="2411760" y="810538"/>
            <a:ext cx="7395538" cy="314206"/>
          </a:xfrm>
        </p:spPr>
        <p:txBody>
          <a:bodyPr>
            <a:noAutofit/>
          </a:bodyPr>
          <a:lstStyle/>
          <a:p>
            <a:r>
              <a:rPr lang="it-IT" sz="2800" cap="none" dirty="0">
                <a:solidFill>
                  <a:srgbClr val="FF0000"/>
                </a:solidFill>
                <a:latin typeface="+mj-lt"/>
                <a:cs typeface="+mn-cs"/>
              </a:rPr>
              <a:t>High </a:t>
            </a:r>
            <a:r>
              <a:rPr lang="it-IT" sz="2800" cap="none" dirty="0" err="1">
                <a:solidFill>
                  <a:srgbClr val="FF0000"/>
                </a:solidFill>
                <a:latin typeface="+mj-lt"/>
                <a:cs typeface="+mn-cs"/>
              </a:rPr>
              <a:t>Level</a:t>
            </a:r>
            <a:r>
              <a:rPr lang="it-IT" sz="2800" cap="none" dirty="0">
                <a:solidFill>
                  <a:srgbClr val="FF0000"/>
                </a:solidFill>
                <a:latin typeface="+mj-lt"/>
                <a:cs typeface="+mn-cs"/>
              </a:rPr>
              <a:t> </a:t>
            </a:r>
            <a:r>
              <a:rPr lang="it-IT" sz="2800" cap="none" dirty="0" err="1">
                <a:solidFill>
                  <a:srgbClr val="FF0000"/>
                </a:solidFill>
                <a:latin typeface="+mj-lt"/>
                <a:cs typeface="+mn-cs"/>
              </a:rPr>
              <a:t>Objectives</a:t>
            </a:r>
            <a:endParaRPr lang="it-IT" sz="2800" cap="none" dirty="0">
              <a:solidFill>
                <a:srgbClr val="FF0000"/>
              </a:solidFill>
              <a:latin typeface="+mj-lt"/>
              <a:cs typeface="+mn-cs"/>
            </a:endParaRPr>
          </a:p>
        </p:txBody>
      </p:sp>
      <p:sp>
        <p:nvSpPr>
          <p:cNvPr id="5" name="Segnaposto contenuto 4"/>
          <p:cNvSpPr>
            <a:spLocks noGrp="1"/>
          </p:cNvSpPr>
          <p:nvPr>
            <p:ph sz="quarter" idx="11"/>
          </p:nvPr>
        </p:nvSpPr>
        <p:spPr>
          <a:xfrm>
            <a:off x="323529" y="1484784"/>
            <a:ext cx="8422010" cy="5248275"/>
          </a:xfrm>
        </p:spPr>
        <p:txBody>
          <a:bodyPr>
            <a:noAutofit/>
          </a:bodyPr>
          <a:lstStyle/>
          <a:p>
            <a:r>
              <a:rPr lang="en-US" sz="2000" kern="1200" dirty="0">
                <a:solidFill>
                  <a:schemeClr val="tx1"/>
                </a:solidFill>
                <a:latin typeface="+mn-lt"/>
                <a:ea typeface="MS PGothic" pitchFamily="34" charset="-128"/>
                <a:cs typeface="MS PGothic" pitchFamily="34" charset="-128"/>
              </a:rPr>
              <a:t>Reinforce National and International Cooperation and competitiveness:</a:t>
            </a:r>
            <a:endParaRPr lang="it-IT" kern="1200" dirty="0">
              <a:solidFill>
                <a:schemeClr val="tx1"/>
              </a:solidFill>
              <a:latin typeface="+mn-lt"/>
              <a:ea typeface="MS PGothic" pitchFamily="34" charset="-128"/>
              <a:cs typeface="MS PGothic" pitchFamily="34" charset="-128"/>
            </a:endParaRPr>
          </a:p>
          <a:p>
            <a:pPr lvl="1">
              <a:buFont typeface="Arial" pitchFamily="34" charset="0"/>
              <a:buChar char="•"/>
            </a:pPr>
            <a:r>
              <a:rPr lang="en-US" kern="1200" dirty="0">
                <a:solidFill>
                  <a:schemeClr val="tx1"/>
                </a:solidFill>
                <a:latin typeface="+mn-lt"/>
                <a:ea typeface="MS PGothic" pitchFamily="34" charset="-128"/>
                <a:cs typeface="MS PGothic" pitchFamily="34" charset="-128"/>
              </a:rPr>
              <a:t>SERIT aggregates a number of experts and competencies under different domains, stimulating a fruitful network among stakeholders, users , technologies experts and national institutions. </a:t>
            </a:r>
            <a:endParaRPr lang="it-IT" kern="1200" dirty="0">
              <a:solidFill>
                <a:schemeClr val="tx1"/>
              </a:solidFill>
              <a:latin typeface="+mn-lt"/>
              <a:ea typeface="MS PGothic" pitchFamily="34" charset="-128"/>
              <a:cs typeface="MS PGothic" pitchFamily="34" charset="-128"/>
            </a:endParaRPr>
          </a:p>
          <a:p>
            <a:pPr lvl="1">
              <a:buFont typeface="Arial" pitchFamily="34" charset="0"/>
              <a:buChar char="•"/>
            </a:pPr>
            <a:r>
              <a:rPr lang="en-US" kern="1200" dirty="0">
                <a:solidFill>
                  <a:schemeClr val="tx1"/>
                </a:solidFill>
                <a:latin typeface="+mn-lt"/>
                <a:ea typeface="MS PGothic" pitchFamily="34" charset="-128"/>
                <a:cs typeface="MS PGothic" pitchFamily="34" charset="-128"/>
              </a:rPr>
              <a:t>SERIT promotes a dialogue with end-users and national stakeholders </a:t>
            </a:r>
            <a:r>
              <a:rPr lang="en-US" kern="1200" dirty="0" smtClean="0">
                <a:solidFill>
                  <a:schemeClr val="tx1"/>
                </a:solidFill>
                <a:latin typeface="+mn-lt"/>
                <a:ea typeface="MS PGothic" pitchFamily="34" charset="-128"/>
                <a:cs typeface="MS PGothic" pitchFamily="34" charset="-128"/>
              </a:rPr>
              <a:t>to bridge the </a:t>
            </a:r>
            <a:r>
              <a:rPr lang="en-US" kern="1200" dirty="0">
                <a:solidFill>
                  <a:schemeClr val="tx1"/>
                </a:solidFill>
                <a:latin typeface="+mn-lt"/>
                <a:ea typeface="MS PGothic" pitchFamily="34" charset="-128"/>
                <a:cs typeface="MS PGothic" pitchFamily="34" charset="-128"/>
              </a:rPr>
              <a:t>industrial and academic research with the real needs and requirements expressed by users.</a:t>
            </a:r>
            <a:endParaRPr lang="it-IT" kern="1200" dirty="0">
              <a:solidFill>
                <a:schemeClr val="tx1"/>
              </a:solidFill>
              <a:latin typeface="+mn-lt"/>
              <a:ea typeface="MS PGothic" pitchFamily="34" charset="-128"/>
              <a:cs typeface="MS PGothic" pitchFamily="34" charset="-128"/>
            </a:endParaRPr>
          </a:p>
          <a:p>
            <a:pPr lvl="1">
              <a:buFont typeface="Arial" pitchFamily="34" charset="0"/>
              <a:buChar char="•"/>
            </a:pPr>
            <a:r>
              <a:rPr lang="en-US" kern="1200" dirty="0">
                <a:solidFill>
                  <a:schemeClr val="tx1"/>
                </a:solidFill>
                <a:latin typeface="+mn-lt"/>
                <a:ea typeface="MS PGothic" pitchFamily="34" charset="-128"/>
                <a:cs typeface="MS PGothic" pitchFamily="34" charset="-128"/>
              </a:rPr>
              <a:t>SERIT acts as a catalyst to access to b</a:t>
            </a:r>
            <a:r>
              <a:rPr lang="en-US" kern="1200" dirty="0" smtClean="0">
                <a:solidFill>
                  <a:schemeClr val="tx1"/>
                </a:solidFill>
                <a:latin typeface="+mn-lt"/>
                <a:ea typeface="MS PGothic" pitchFamily="34" charset="-128"/>
                <a:cs typeface="MS PGothic" pitchFamily="34" charset="-128"/>
              </a:rPr>
              <a:t>oth </a:t>
            </a:r>
            <a:r>
              <a:rPr lang="en-US" kern="1200" dirty="0">
                <a:solidFill>
                  <a:schemeClr val="tx1"/>
                </a:solidFill>
                <a:latin typeface="+mn-lt"/>
                <a:ea typeface="MS PGothic" pitchFamily="34" charset="-128"/>
                <a:cs typeface="MS PGothic" pitchFamily="34" charset="-128"/>
              </a:rPr>
              <a:t>national and </a:t>
            </a:r>
            <a:r>
              <a:rPr lang="en-US" kern="1200" dirty="0" smtClean="0">
                <a:solidFill>
                  <a:schemeClr val="tx1"/>
                </a:solidFill>
                <a:latin typeface="+mn-lt"/>
                <a:ea typeface="MS PGothic" pitchFamily="34" charset="-128"/>
                <a:cs typeface="MS PGothic" pitchFamily="34" charset="-128"/>
              </a:rPr>
              <a:t>European funds </a:t>
            </a:r>
            <a:r>
              <a:rPr lang="en-US" kern="1200" dirty="0">
                <a:solidFill>
                  <a:schemeClr val="tx1"/>
                </a:solidFill>
                <a:latin typeface="+mn-lt"/>
                <a:ea typeface="MS PGothic" pitchFamily="34" charset="-128"/>
                <a:cs typeface="MS PGothic" pitchFamily="34" charset="-128"/>
              </a:rPr>
              <a:t>for </a:t>
            </a:r>
            <a:r>
              <a:rPr lang="en-US" kern="1200" dirty="0" smtClean="0">
                <a:solidFill>
                  <a:schemeClr val="tx1"/>
                </a:solidFill>
                <a:latin typeface="+mn-lt"/>
                <a:ea typeface="MS PGothic" pitchFamily="34" charset="-128"/>
                <a:cs typeface="MS PGothic" pitchFamily="34" charset="-128"/>
              </a:rPr>
              <a:t>research</a:t>
            </a:r>
            <a:r>
              <a:rPr lang="en-US" kern="1200" dirty="0">
                <a:solidFill>
                  <a:schemeClr val="tx1"/>
                </a:solidFill>
                <a:latin typeface="+mn-lt"/>
                <a:ea typeface="MS PGothic" pitchFamily="34" charset="-128"/>
                <a:cs typeface="MS PGothic" pitchFamily="34" charset="-128"/>
              </a:rPr>
              <a:t>.</a:t>
            </a:r>
            <a:endParaRPr lang="it-IT" kern="1200" dirty="0">
              <a:solidFill>
                <a:schemeClr val="tx1"/>
              </a:solidFill>
              <a:latin typeface="+mn-lt"/>
              <a:ea typeface="MS PGothic" pitchFamily="34" charset="-128"/>
              <a:cs typeface="MS PGothic" pitchFamily="34" charset="-128"/>
            </a:endParaRPr>
          </a:p>
          <a:p>
            <a:endParaRPr lang="en-US" sz="2000" kern="1200" dirty="0" smtClean="0">
              <a:solidFill>
                <a:schemeClr val="tx1"/>
              </a:solidFill>
              <a:latin typeface="+mn-lt"/>
              <a:ea typeface="MS PGothic" pitchFamily="34" charset="-128"/>
              <a:cs typeface="MS PGothic" pitchFamily="34" charset="-128"/>
            </a:endParaRPr>
          </a:p>
          <a:p>
            <a:r>
              <a:rPr lang="en-US" sz="2000" kern="1200" dirty="0" smtClean="0">
                <a:solidFill>
                  <a:schemeClr val="tx1"/>
                </a:solidFill>
                <a:latin typeface="+mn-lt"/>
                <a:ea typeface="MS PGothic" pitchFamily="34" charset="-128"/>
                <a:cs typeface="MS PGothic" pitchFamily="34" charset="-128"/>
              </a:rPr>
              <a:t>Promote </a:t>
            </a:r>
            <a:r>
              <a:rPr lang="en-US" sz="2000" kern="1200" dirty="0">
                <a:solidFill>
                  <a:schemeClr val="tx1"/>
                </a:solidFill>
                <a:latin typeface="+mn-lt"/>
                <a:ea typeface="MS PGothic" pitchFamily="34" charset="-128"/>
                <a:cs typeface="MS PGothic" pitchFamily="34" charset="-128"/>
              </a:rPr>
              <a:t>the development of Human resources in Security research:</a:t>
            </a:r>
            <a:endParaRPr lang="it-IT" sz="2000" kern="1200" dirty="0">
              <a:solidFill>
                <a:schemeClr val="tx1"/>
              </a:solidFill>
              <a:latin typeface="+mn-lt"/>
              <a:ea typeface="MS PGothic" pitchFamily="34" charset="-128"/>
              <a:cs typeface="MS PGothic" pitchFamily="34" charset="-128"/>
            </a:endParaRPr>
          </a:p>
          <a:p>
            <a:pPr lvl="1">
              <a:buNone/>
            </a:pPr>
            <a:r>
              <a:rPr lang="en-US" kern="1200" dirty="0" smtClean="0">
                <a:solidFill>
                  <a:schemeClr val="tx1"/>
                </a:solidFill>
                <a:latin typeface="+mn-lt"/>
                <a:ea typeface="MS PGothic" pitchFamily="34" charset="-128"/>
                <a:cs typeface="MS PGothic" pitchFamily="34" charset="-128"/>
              </a:rPr>
              <a:t>	SERIT </a:t>
            </a:r>
            <a:r>
              <a:rPr lang="en-US" kern="1200" dirty="0">
                <a:solidFill>
                  <a:schemeClr val="tx1"/>
                </a:solidFill>
                <a:latin typeface="+mn-lt"/>
                <a:ea typeface="MS PGothic" pitchFamily="34" charset="-128"/>
                <a:cs typeface="MS PGothic" pitchFamily="34" charset="-128"/>
              </a:rPr>
              <a:t>aims to promote and to develop the human capital in security, by promoting and supporting PhD. in collaboration with industries and academic members of the platform, in order to maintain the national excellences and the know-how in security research.</a:t>
            </a:r>
            <a:endParaRPr lang="it-IT" kern="1200" dirty="0">
              <a:solidFill>
                <a:schemeClr val="tx1"/>
              </a:solidFill>
              <a:latin typeface="+mn-lt"/>
              <a:ea typeface="MS PGothic" pitchFamily="34" charset="-128"/>
              <a:cs typeface="MS PGothic" pitchFamily="34" charset="-128"/>
            </a:endParaRPr>
          </a:p>
          <a:p>
            <a:pPr lvl="1">
              <a:buNone/>
            </a:pPr>
            <a:r>
              <a:rPr lang="en-US" sz="2000" kern="1200" dirty="0">
                <a:solidFill>
                  <a:schemeClr val="tx1"/>
                </a:solidFill>
                <a:latin typeface="+mn-lt"/>
                <a:ea typeface="MS PGothic" pitchFamily="34" charset="-128"/>
                <a:cs typeface="MS PGothic" pitchFamily="34" charset="-128"/>
              </a:rPr>
              <a:t> </a:t>
            </a:r>
            <a:endParaRPr lang="it-IT" sz="2000" kern="1200" dirty="0">
              <a:solidFill>
                <a:schemeClr val="tx1"/>
              </a:solidFill>
              <a:latin typeface="+mn-lt"/>
              <a:ea typeface="MS PGothic" pitchFamily="34" charset="-128"/>
              <a:cs typeface="MS PGothic" pitchFamily="34" charset="-128"/>
            </a:endParaRPr>
          </a:p>
          <a:p>
            <a:r>
              <a:rPr lang="en-US" sz="2000" kern="1200" dirty="0">
                <a:solidFill>
                  <a:schemeClr val="tx1"/>
                </a:solidFill>
                <a:latin typeface="+mn-lt"/>
                <a:ea typeface="MS PGothic" pitchFamily="34" charset="-128"/>
                <a:cs typeface="MS PGothic" pitchFamily="34" charset="-128"/>
              </a:rPr>
              <a:t>Contribute to the national technology development and innovation: </a:t>
            </a:r>
            <a:endParaRPr lang="it-IT" sz="2000" kern="1200" dirty="0">
              <a:solidFill>
                <a:schemeClr val="tx1"/>
              </a:solidFill>
              <a:latin typeface="+mn-lt"/>
              <a:ea typeface="MS PGothic" pitchFamily="34" charset="-128"/>
              <a:cs typeface="MS PGothic" pitchFamily="34" charset="-128"/>
            </a:endParaRPr>
          </a:p>
          <a:p>
            <a:pPr lvl="1">
              <a:buNone/>
            </a:pPr>
            <a:r>
              <a:rPr lang="en-US" kern="1200" dirty="0" smtClean="0">
                <a:solidFill>
                  <a:schemeClr val="tx1"/>
                </a:solidFill>
                <a:latin typeface="+mn-lt"/>
                <a:ea typeface="MS PGothic" pitchFamily="34" charset="-128"/>
                <a:cs typeface="MS PGothic" pitchFamily="34" charset="-128"/>
              </a:rPr>
              <a:t>	SERIT </a:t>
            </a:r>
            <a:r>
              <a:rPr lang="en-US" kern="1200" dirty="0">
                <a:solidFill>
                  <a:schemeClr val="tx1"/>
                </a:solidFill>
                <a:latin typeface="+mn-lt"/>
                <a:ea typeface="MS PGothic" pitchFamily="34" charset="-128"/>
                <a:cs typeface="MS PGothic" pitchFamily="34" charset="-128"/>
              </a:rPr>
              <a:t>has defined a national technology </a:t>
            </a:r>
            <a:r>
              <a:rPr lang="en-US" kern="1200" dirty="0" smtClean="0">
                <a:solidFill>
                  <a:schemeClr val="tx1"/>
                </a:solidFill>
                <a:latin typeface="+mn-lt"/>
                <a:ea typeface="MS PGothic" pitchFamily="34" charset="-128"/>
                <a:cs typeface="MS PGothic" pitchFamily="34" charset="-128"/>
              </a:rPr>
              <a:t>roadmap.</a:t>
            </a:r>
            <a:endParaRPr lang="it-IT" kern="1200" dirty="0">
              <a:solidFill>
                <a:schemeClr val="tx1"/>
              </a:solidFill>
              <a:latin typeface="+mn-lt"/>
              <a:ea typeface="MS PGothic" pitchFamily="34" charset="-128"/>
              <a:cs typeface="MS PGothic" pitchFamily="34" charset="-128"/>
            </a:endParaRPr>
          </a:p>
          <a:p>
            <a:pPr lvl="1">
              <a:buNone/>
            </a:pPr>
            <a:r>
              <a:rPr lang="en-US" kern="1200" dirty="0">
                <a:solidFill>
                  <a:schemeClr val="tx1"/>
                </a:solidFill>
                <a:latin typeface="+mn-lt"/>
                <a:ea typeface="MS PGothic" pitchFamily="34" charset="-128"/>
                <a:cs typeface="MS PGothic" pitchFamily="34" charset="-128"/>
              </a:rPr>
              <a:t> </a:t>
            </a:r>
            <a:endParaRPr lang="it-IT" kern="1200" dirty="0">
              <a:solidFill>
                <a:schemeClr val="tx1"/>
              </a:solidFill>
              <a:latin typeface="+mn-lt"/>
              <a:ea typeface="MS PGothic" pitchFamily="34" charset="-128"/>
              <a:cs typeface="MS PGothic" pitchFamily="34" charset="-128"/>
            </a:endParaRPr>
          </a:p>
          <a:p>
            <a:r>
              <a:rPr lang="en-US" kern="1200" dirty="0">
                <a:solidFill>
                  <a:schemeClr val="tx1"/>
                </a:solidFill>
                <a:latin typeface="+mn-lt"/>
                <a:ea typeface="MS PGothic" pitchFamily="34" charset="-128"/>
                <a:cs typeface="MS PGothic" pitchFamily="34" charset="-128"/>
              </a:rPr>
              <a:t> </a:t>
            </a:r>
            <a:endParaRPr lang="it-IT" kern="1200" dirty="0">
              <a:solidFill>
                <a:schemeClr val="tx1"/>
              </a:solidFill>
              <a:latin typeface="+mn-lt"/>
              <a:ea typeface="MS PGothic" pitchFamily="34" charset="-128"/>
              <a:cs typeface="MS PGothic" pitchFamily="34" charset="-128"/>
            </a:endParaRPr>
          </a:p>
          <a:p>
            <a:endParaRPr lang="it-IT" sz="9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1781299" y="526360"/>
            <a:ext cx="7076981" cy="830997"/>
          </a:xfrm>
          <a:prstGeom prst="rect">
            <a:avLst/>
          </a:prstGeom>
        </p:spPr>
        <p:txBody>
          <a:bodyPr wrap="square">
            <a:spAutoFit/>
          </a:bodyPr>
          <a:lstStyle/>
          <a:p>
            <a:pPr>
              <a:spcBef>
                <a:spcPct val="0"/>
              </a:spcBef>
              <a:defRPr/>
            </a:pPr>
            <a:r>
              <a:rPr lang="sv-SE" sz="2400" b="1" dirty="0" smtClean="0">
                <a:solidFill>
                  <a:srgbClr val="FF0000"/>
                </a:solidFill>
                <a:latin typeface="+mj-lt"/>
                <a:ea typeface="+mn-ea"/>
                <a:cs typeface="+mn-cs"/>
              </a:rPr>
              <a:t>SERIT is composed by more than 300 members representing more than 250 different organizations</a:t>
            </a:r>
          </a:p>
        </p:txBody>
      </p:sp>
      <p:graphicFrame>
        <p:nvGraphicFramePr>
          <p:cNvPr id="4" name="Grafico 3"/>
          <p:cNvGraphicFramePr/>
          <p:nvPr/>
        </p:nvGraphicFramePr>
        <p:xfrm>
          <a:off x="428596" y="1857364"/>
          <a:ext cx="8429684" cy="45720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Grafico 5"/>
          <p:cNvGraphicFramePr/>
          <p:nvPr/>
        </p:nvGraphicFramePr>
        <p:xfrm>
          <a:off x="420914" y="1393371"/>
          <a:ext cx="8345714" cy="526142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Grafico 4"/>
          <p:cNvGraphicFramePr/>
          <p:nvPr/>
        </p:nvGraphicFramePr>
        <p:xfrm>
          <a:off x="783771" y="2136758"/>
          <a:ext cx="7493330" cy="4518041"/>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a:spLocks noGrp="1"/>
          </p:cNvSpPr>
          <p:nvPr>
            <p:ph type="title"/>
          </p:nvPr>
        </p:nvSpPr>
        <p:spPr>
          <a:xfrm>
            <a:off x="2470068" y="369085"/>
            <a:ext cx="6216731" cy="954107"/>
          </a:xfrm>
        </p:spPr>
        <p:txBody>
          <a:bodyPr vert="horz" wrap="square" lIns="91440" tIns="45720" rIns="91440" bIns="45720" rtlCol="0" anchor="ctr">
            <a:spAutoFit/>
          </a:bodyPr>
          <a:lstStyle/>
          <a:p>
            <a:pPr algn="l">
              <a:defRPr/>
            </a:pPr>
            <a:r>
              <a:rPr lang="it-IT" sz="2800" b="1" dirty="0" smtClean="0">
                <a:solidFill>
                  <a:srgbClr val="FF0000"/>
                </a:solidFill>
                <a:ea typeface="+mn-ea"/>
                <a:cs typeface="+mn-cs"/>
              </a:rPr>
              <a:t>SERIT –  a Matrix </a:t>
            </a:r>
            <a:r>
              <a:rPr lang="it-IT" sz="2800" b="1" dirty="0" err="1" smtClean="0">
                <a:solidFill>
                  <a:srgbClr val="FF0000"/>
                </a:solidFill>
                <a:ea typeface="+mn-ea"/>
                <a:cs typeface="+mn-cs"/>
              </a:rPr>
              <a:t>Organization</a:t>
            </a:r>
            <a:r>
              <a:rPr lang="it-IT" sz="2800" b="1" dirty="0" smtClean="0">
                <a:solidFill>
                  <a:srgbClr val="FF0000"/>
                </a:solidFill>
                <a:ea typeface="+mn-ea"/>
                <a:cs typeface="+mn-cs"/>
              </a:rPr>
              <a:t/>
            </a:r>
            <a:br>
              <a:rPr lang="it-IT" sz="2800" b="1" dirty="0" smtClean="0">
                <a:solidFill>
                  <a:srgbClr val="FF0000"/>
                </a:solidFill>
                <a:ea typeface="+mn-ea"/>
                <a:cs typeface="+mn-cs"/>
              </a:rPr>
            </a:br>
            <a:r>
              <a:rPr lang="it-IT" sz="2800" b="1" dirty="0" err="1" smtClean="0">
                <a:solidFill>
                  <a:srgbClr val="FF0000"/>
                </a:solidFill>
                <a:ea typeface="+mn-ea"/>
                <a:cs typeface="+mn-cs"/>
              </a:rPr>
              <a:t>Technological</a:t>
            </a:r>
            <a:r>
              <a:rPr lang="it-IT" sz="2800" b="1" dirty="0" smtClean="0">
                <a:solidFill>
                  <a:srgbClr val="FF0000"/>
                </a:solidFill>
                <a:ea typeface="+mn-ea"/>
                <a:cs typeface="+mn-cs"/>
              </a:rPr>
              <a:t> </a:t>
            </a:r>
            <a:r>
              <a:rPr lang="it-IT" sz="2800" b="1" dirty="0" err="1" smtClean="0">
                <a:solidFill>
                  <a:srgbClr val="FF0000"/>
                </a:solidFill>
                <a:ea typeface="+mn-ea"/>
                <a:cs typeface="+mn-cs"/>
              </a:rPr>
              <a:t>Areas</a:t>
            </a:r>
            <a:r>
              <a:rPr lang="it-IT" sz="2800" b="1" dirty="0" smtClean="0">
                <a:solidFill>
                  <a:srgbClr val="FF0000"/>
                </a:solidFill>
                <a:ea typeface="+mn-ea"/>
                <a:cs typeface="+mn-cs"/>
              </a:rPr>
              <a:t> and </a:t>
            </a:r>
            <a:r>
              <a:rPr lang="it-IT" sz="2800" b="1" dirty="0" err="1" smtClean="0">
                <a:solidFill>
                  <a:srgbClr val="FF0000"/>
                </a:solidFill>
                <a:ea typeface="+mn-ea"/>
                <a:cs typeface="+mn-cs"/>
              </a:rPr>
              <a:t>Sectors</a:t>
            </a:r>
            <a:endParaRPr lang="it-IT" sz="2800" b="1" i="1" dirty="0" smtClean="0">
              <a:solidFill>
                <a:srgbClr val="FF0000"/>
              </a:solidFill>
              <a:ea typeface="+mn-ea"/>
              <a:cs typeface="+mn-cs"/>
            </a:endParaRPr>
          </a:p>
        </p:txBody>
      </p:sp>
      <p:sp>
        <p:nvSpPr>
          <p:cNvPr id="6" name="CasellaDiTesto 5"/>
          <p:cNvSpPr txBox="1"/>
          <p:nvPr/>
        </p:nvSpPr>
        <p:spPr>
          <a:xfrm>
            <a:off x="688157" y="1828800"/>
            <a:ext cx="8191892" cy="2862322"/>
          </a:xfrm>
          <a:prstGeom prst="rect">
            <a:avLst/>
          </a:prstGeom>
          <a:noFill/>
        </p:spPr>
        <p:txBody>
          <a:bodyPr wrap="square" rtlCol="0">
            <a:spAutoFit/>
          </a:bodyPr>
          <a:lstStyle/>
          <a:p>
            <a:r>
              <a:rPr lang="en-US" sz="2000" b="1" dirty="0" smtClean="0"/>
              <a:t>SERIT</a:t>
            </a:r>
            <a:r>
              <a:rPr lang="en-US" sz="2000" dirty="0" smtClean="0"/>
              <a:t> had been organized according a </a:t>
            </a:r>
            <a:r>
              <a:rPr lang="en-US" sz="2000" b="1" dirty="0" smtClean="0"/>
              <a:t>Matrix</a:t>
            </a:r>
            <a:r>
              <a:rPr lang="en-US" sz="2000" dirty="0" smtClean="0"/>
              <a:t> structure composed by </a:t>
            </a:r>
            <a:r>
              <a:rPr lang="en-US" sz="2000" b="1" dirty="0" smtClean="0"/>
              <a:t>8 Sectors </a:t>
            </a:r>
            <a:r>
              <a:rPr lang="en-US" sz="2000" dirty="0" smtClean="0"/>
              <a:t>(representing the different area where Security needs to be investigated in Italy) and </a:t>
            </a:r>
            <a:r>
              <a:rPr lang="en-US" sz="2000" b="1" dirty="0" smtClean="0"/>
              <a:t>7 Technological </a:t>
            </a:r>
            <a:r>
              <a:rPr lang="en-US" sz="2000" dirty="0" smtClean="0"/>
              <a:t>Areas (identifying the technological priorities). </a:t>
            </a:r>
          </a:p>
          <a:p>
            <a:endParaRPr lang="en-US" sz="2000" dirty="0" smtClean="0"/>
          </a:p>
          <a:p>
            <a:r>
              <a:rPr lang="en-US" sz="2000" dirty="0" smtClean="0"/>
              <a:t>The structure has been </a:t>
            </a:r>
            <a:r>
              <a:rPr lang="en-US" sz="2000" b="1" dirty="0" smtClean="0"/>
              <a:t>aligned</a:t>
            </a:r>
            <a:r>
              <a:rPr lang="en-US" sz="2000" dirty="0" smtClean="0"/>
              <a:t> with a wider </a:t>
            </a:r>
            <a:r>
              <a:rPr lang="en-US" sz="2000" b="1" dirty="0" smtClean="0"/>
              <a:t>European strategic vision</a:t>
            </a:r>
            <a:r>
              <a:rPr lang="en-US" sz="2000" dirty="0" smtClean="0"/>
              <a:t>, always keeping into account the national requirements and priorities identified, by SERIT Members.</a:t>
            </a:r>
          </a:p>
          <a:p>
            <a:endParaRPr lang="en-US" sz="2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ttangolo arrotondato 10"/>
          <p:cNvSpPr/>
          <p:nvPr/>
        </p:nvSpPr>
        <p:spPr>
          <a:xfrm rot="5400000">
            <a:off x="3978188" y="-2349388"/>
            <a:ext cx="576064" cy="8532440"/>
          </a:xfrm>
          <a:prstGeom prst="roundRect">
            <a:avLst/>
          </a:prstGeom>
        </p:spPr>
        <p:style>
          <a:lnRef idx="1">
            <a:schemeClr val="accent2"/>
          </a:lnRef>
          <a:fillRef idx="2">
            <a:schemeClr val="accent2"/>
          </a:fillRef>
          <a:effectRef idx="1">
            <a:schemeClr val="accent2"/>
          </a:effectRef>
          <a:fontRef idx="minor">
            <a:schemeClr val="dk1"/>
          </a:fontRef>
        </p:style>
        <p:txBody>
          <a:bodyPr vert="vert270" rtlCol="0" anchor="ctr"/>
          <a:lstStyle/>
          <a:p>
            <a:r>
              <a:rPr lang="it-IT" dirty="0" smtClean="0"/>
              <a:t>Situation </a:t>
            </a:r>
            <a:r>
              <a:rPr lang="it-IT" dirty="0" err="1" smtClean="0"/>
              <a:t>Awareness</a:t>
            </a:r>
            <a:endParaRPr lang="it-IT" dirty="0"/>
          </a:p>
        </p:txBody>
      </p:sp>
      <p:sp>
        <p:nvSpPr>
          <p:cNvPr id="12" name="Rettangolo arrotondato 11"/>
          <p:cNvSpPr/>
          <p:nvPr/>
        </p:nvSpPr>
        <p:spPr>
          <a:xfrm rot="5400000">
            <a:off x="4086200" y="-1665312"/>
            <a:ext cx="576064" cy="8748464"/>
          </a:xfrm>
          <a:prstGeom prst="roundRect">
            <a:avLst/>
          </a:prstGeom>
        </p:spPr>
        <p:style>
          <a:lnRef idx="1">
            <a:schemeClr val="accent2"/>
          </a:lnRef>
          <a:fillRef idx="2">
            <a:schemeClr val="accent2"/>
          </a:fillRef>
          <a:effectRef idx="1">
            <a:schemeClr val="accent2"/>
          </a:effectRef>
          <a:fontRef idx="minor">
            <a:schemeClr val="dk1"/>
          </a:fontRef>
        </p:style>
        <p:txBody>
          <a:bodyPr vert="vert270" rtlCol="0" anchor="ctr"/>
          <a:lstStyle/>
          <a:p>
            <a:r>
              <a:rPr lang="it-IT" dirty="0" err="1" smtClean="0"/>
              <a:t>Communications</a:t>
            </a:r>
            <a:endParaRPr lang="it-IT" dirty="0"/>
          </a:p>
        </p:txBody>
      </p:sp>
      <p:sp>
        <p:nvSpPr>
          <p:cNvPr id="13" name="Rettangolo arrotondato 12"/>
          <p:cNvSpPr/>
          <p:nvPr/>
        </p:nvSpPr>
        <p:spPr>
          <a:xfrm rot="5400000">
            <a:off x="3978188" y="-837220"/>
            <a:ext cx="576064" cy="8532440"/>
          </a:xfrm>
          <a:prstGeom prst="roundRect">
            <a:avLst/>
          </a:prstGeom>
        </p:spPr>
        <p:style>
          <a:lnRef idx="1">
            <a:schemeClr val="accent2"/>
          </a:lnRef>
          <a:fillRef idx="2">
            <a:schemeClr val="accent2"/>
          </a:fillRef>
          <a:effectRef idx="1">
            <a:schemeClr val="accent2"/>
          </a:effectRef>
          <a:fontRef idx="minor">
            <a:schemeClr val="dk1"/>
          </a:fontRef>
        </p:style>
        <p:txBody>
          <a:bodyPr vert="vert270" rtlCol="0" anchor="ctr"/>
          <a:lstStyle/>
          <a:p>
            <a:r>
              <a:rPr lang="it-IT" dirty="0" smtClean="0"/>
              <a:t>Detection &amp; </a:t>
            </a:r>
            <a:r>
              <a:rPr lang="it-IT" dirty="0" err="1" smtClean="0"/>
              <a:t>Identification</a:t>
            </a:r>
            <a:endParaRPr lang="it-IT" dirty="0"/>
          </a:p>
        </p:txBody>
      </p:sp>
      <p:sp>
        <p:nvSpPr>
          <p:cNvPr id="14" name="Rettangolo arrotondato 13"/>
          <p:cNvSpPr/>
          <p:nvPr/>
        </p:nvSpPr>
        <p:spPr>
          <a:xfrm rot="5400000">
            <a:off x="4050196" y="-189148"/>
            <a:ext cx="576064" cy="8676456"/>
          </a:xfrm>
          <a:prstGeom prst="roundRect">
            <a:avLst/>
          </a:prstGeom>
        </p:spPr>
        <p:style>
          <a:lnRef idx="1">
            <a:schemeClr val="accent2"/>
          </a:lnRef>
          <a:fillRef idx="2">
            <a:schemeClr val="accent2"/>
          </a:fillRef>
          <a:effectRef idx="1">
            <a:schemeClr val="accent2"/>
          </a:effectRef>
          <a:fontRef idx="minor">
            <a:schemeClr val="dk1"/>
          </a:fontRef>
        </p:style>
        <p:txBody>
          <a:bodyPr vert="vert270" rtlCol="0" anchor="ctr"/>
          <a:lstStyle/>
          <a:p>
            <a:r>
              <a:rPr lang="it-IT" dirty="0" smtClean="0"/>
              <a:t>Information Technologies</a:t>
            </a:r>
            <a:endParaRPr lang="it-IT" dirty="0"/>
          </a:p>
        </p:txBody>
      </p:sp>
      <p:sp>
        <p:nvSpPr>
          <p:cNvPr id="15" name="Rettangolo arrotondato 14"/>
          <p:cNvSpPr/>
          <p:nvPr/>
        </p:nvSpPr>
        <p:spPr>
          <a:xfrm rot="5400000">
            <a:off x="4050196" y="530932"/>
            <a:ext cx="576064" cy="8676456"/>
          </a:xfrm>
          <a:prstGeom prst="roundRect">
            <a:avLst/>
          </a:prstGeom>
        </p:spPr>
        <p:style>
          <a:lnRef idx="1">
            <a:schemeClr val="accent2"/>
          </a:lnRef>
          <a:fillRef idx="2">
            <a:schemeClr val="accent2"/>
          </a:fillRef>
          <a:effectRef idx="1">
            <a:schemeClr val="accent2"/>
          </a:effectRef>
          <a:fontRef idx="minor">
            <a:schemeClr val="dk1"/>
          </a:fontRef>
        </p:style>
        <p:txBody>
          <a:bodyPr vert="vert270" rtlCol="0" anchor="ctr"/>
          <a:lstStyle/>
          <a:p>
            <a:r>
              <a:rPr lang="en-GB" sz="1400" dirty="0" smtClean="0"/>
              <a:t>Technologies for Crisis Management</a:t>
            </a:r>
          </a:p>
          <a:p>
            <a:r>
              <a:rPr lang="en-GB" sz="1400" dirty="0" smtClean="0"/>
              <a:t> &amp; People, Assets and </a:t>
            </a:r>
          </a:p>
          <a:p>
            <a:r>
              <a:rPr lang="en-GB" sz="1400" dirty="0" smtClean="0"/>
              <a:t>Infrastructures Protection </a:t>
            </a:r>
            <a:endParaRPr lang="it-IT" sz="1400" dirty="0" smtClean="0"/>
          </a:p>
        </p:txBody>
      </p:sp>
      <p:sp>
        <p:nvSpPr>
          <p:cNvPr id="16" name="Rettangolo arrotondato 15"/>
          <p:cNvSpPr/>
          <p:nvPr/>
        </p:nvSpPr>
        <p:spPr>
          <a:xfrm rot="5400000">
            <a:off x="4086200" y="1215008"/>
            <a:ext cx="576064" cy="8748464"/>
          </a:xfrm>
          <a:prstGeom prst="roundRect">
            <a:avLst/>
          </a:prstGeom>
        </p:spPr>
        <p:style>
          <a:lnRef idx="1">
            <a:schemeClr val="accent2"/>
          </a:lnRef>
          <a:fillRef idx="2">
            <a:schemeClr val="accent2"/>
          </a:fillRef>
          <a:effectRef idx="1">
            <a:schemeClr val="accent2"/>
          </a:effectRef>
          <a:fontRef idx="minor">
            <a:schemeClr val="dk1"/>
          </a:fontRef>
        </p:style>
        <p:txBody>
          <a:bodyPr vert="vert270" rtlCol="0" anchor="ctr"/>
          <a:lstStyle/>
          <a:p>
            <a:r>
              <a:rPr lang="it-IT" dirty="0" smtClean="0"/>
              <a:t>CBRNE</a:t>
            </a:r>
            <a:endParaRPr lang="it-IT" dirty="0"/>
          </a:p>
        </p:txBody>
      </p:sp>
      <p:sp>
        <p:nvSpPr>
          <p:cNvPr id="17" name="Rettangolo arrotondato 16"/>
          <p:cNvSpPr/>
          <p:nvPr/>
        </p:nvSpPr>
        <p:spPr>
          <a:xfrm rot="5400000">
            <a:off x="4158208" y="1863080"/>
            <a:ext cx="576064" cy="8892480"/>
          </a:xfrm>
          <a:prstGeom prst="roundRect">
            <a:avLst/>
          </a:prstGeom>
        </p:spPr>
        <p:style>
          <a:lnRef idx="1">
            <a:schemeClr val="accent2"/>
          </a:lnRef>
          <a:fillRef idx="2">
            <a:schemeClr val="accent2"/>
          </a:fillRef>
          <a:effectRef idx="1">
            <a:schemeClr val="accent2"/>
          </a:effectRef>
          <a:fontRef idx="minor">
            <a:schemeClr val="dk1"/>
          </a:fontRef>
        </p:style>
        <p:txBody>
          <a:bodyPr vert="vert270" rtlCol="0" anchor="t" anchorCtr="0"/>
          <a:lstStyle/>
          <a:p>
            <a:r>
              <a:rPr lang="it-IT" dirty="0" err="1" smtClean="0"/>
              <a:t>Legal</a:t>
            </a:r>
            <a:r>
              <a:rPr lang="it-IT" dirty="0" smtClean="0"/>
              <a:t> &amp; </a:t>
            </a:r>
            <a:r>
              <a:rPr lang="it-IT" dirty="0" err="1" smtClean="0"/>
              <a:t>Etical</a:t>
            </a:r>
            <a:r>
              <a:rPr lang="it-IT" dirty="0" smtClean="0"/>
              <a:t> </a:t>
            </a:r>
            <a:r>
              <a:rPr lang="it-IT" dirty="0" err="1" smtClean="0"/>
              <a:t>Issues</a:t>
            </a:r>
            <a:endParaRPr lang="it-IT" dirty="0"/>
          </a:p>
        </p:txBody>
      </p:sp>
      <p:sp>
        <p:nvSpPr>
          <p:cNvPr id="2" name="Titolo 1"/>
          <p:cNvSpPr>
            <a:spLocks noGrp="1"/>
          </p:cNvSpPr>
          <p:nvPr>
            <p:ph type="title"/>
          </p:nvPr>
        </p:nvSpPr>
        <p:spPr/>
        <p:txBody>
          <a:bodyPr/>
          <a:lstStyle/>
          <a:p>
            <a:r>
              <a:rPr lang="it-IT" dirty="0" smtClean="0"/>
              <a:t>Matrix</a:t>
            </a:r>
            <a:endParaRPr lang="it-IT" dirty="0"/>
          </a:p>
        </p:txBody>
      </p:sp>
      <p:sp>
        <p:nvSpPr>
          <p:cNvPr id="4" name="Rettangolo arrotondato 3"/>
          <p:cNvSpPr/>
          <p:nvPr/>
        </p:nvSpPr>
        <p:spPr>
          <a:xfrm>
            <a:off x="3491880" y="1556792"/>
            <a:ext cx="576064" cy="5040560"/>
          </a:xfrm>
          <a:prstGeom prst="roundRect">
            <a:avLst/>
          </a:prstGeom>
        </p:spPr>
        <p:style>
          <a:lnRef idx="1">
            <a:schemeClr val="accent3"/>
          </a:lnRef>
          <a:fillRef idx="2">
            <a:schemeClr val="accent3"/>
          </a:fillRef>
          <a:effectRef idx="1">
            <a:schemeClr val="accent3"/>
          </a:effectRef>
          <a:fontRef idx="minor">
            <a:schemeClr val="dk1"/>
          </a:fontRef>
        </p:style>
        <p:txBody>
          <a:bodyPr vert="vert270" rtlCol="0" anchor="ctr"/>
          <a:lstStyle/>
          <a:p>
            <a:pPr algn="ctr">
              <a:lnSpc>
                <a:spcPct val="115000"/>
              </a:lnSpc>
              <a:spcAft>
                <a:spcPts val="0"/>
              </a:spcAft>
            </a:pPr>
            <a:r>
              <a:rPr lang="it-IT" dirty="0" smtClean="0"/>
              <a:t>Energy </a:t>
            </a:r>
            <a:r>
              <a:rPr lang="it-IT" dirty="0" err="1" smtClean="0"/>
              <a:t>Supply</a:t>
            </a:r>
            <a:r>
              <a:rPr lang="it-IT" dirty="0" smtClean="0"/>
              <a:t>  System Security</a:t>
            </a:r>
            <a:endParaRPr lang="it-IT" dirty="0">
              <a:ea typeface="Calibri"/>
              <a:cs typeface="Times New Roman"/>
            </a:endParaRPr>
          </a:p>
        </p:txBody>
      </p:sp>
      <p:sp>
        <p:nvSpPr>
          <p:cNvPr id="5" name="Rettangolo arrotondato 4"/>
          <p:cNvSpPr/>
          <p:nvPr/>
        </p:nvSpPr>
        <p:spPr>
          <a:xfrm>
            <a:off x="4283968" y="1556792"/>
            <a:ext cx="576064" cy="5040560"/>
          </a:xfrm>
          <a:prstGeom prst="roundRect">
            <a:avLst/>
          </a:prstGeom>
        </p:spPr>
        <p:style>
          <a:lnRef idx="1">
            <a:schemeClr val="accent3"/>
          </a:lnRef>
          <a:fillRef idx="2">
            <a:schemeClr val="accent3"/>
          </a:fillRef>
          <a:effectRef idx="1">
            <a:schemeClr val="accent3"/>
          </a:effectRef>
          <a:fontRef idx="minor">
            <a:schemeClr val="dk1"/>
          </a:fontRef>
        </p:style>
        <p:txBody>
          <a:bodyPr vert="vert270" rtlCol="0" anchor="ctr"/>
          <a:lstStyle/>
          <a:p>
            <a:pPr algn="ctr">
              <a:lnSpc>
                <a:spcPct val="115000"/>
              </a:lnSpc>
              <a:spcAft>
                <a:spcPts val="0"/>
              </a:spcAft>
            </a:pPr>
            <a:r>
              <a:rPr lang="it-IT" dirty="0" err="1" smtClean="0"/>
              <a:t>Borders</a:t>
            </a:r>
            <a:r>
              <a:rPr lang="it-IT" dirty="0" smtClean="0"/>
              <a:t> Security </a:t>
            </a:r>
            <a:endParaRPr lang="it-IT" dirty="0">
              <a:ea typeface="Calibri"/>
              <a:cs typeface="Times New Roman"/>
            </a:endParaRPr>
          </a:p>
        </p:txBody>
      </p:sp>
      <p:sp>
        <p:nvSpPr>
          <p:cNvPr id="6" name="Rettangolo arrotondato 5"/>
          <p:cNvSpPr/>
          <p:nvPr/>
        </p:nvSpPr>
        <p:spPr>
          <a:xfrm>
            <a:off x="5076056" y="1556792"/>
            <a:ext cx="576064" cy="5040560"/>
          </a:xfrm>
          <a:prstGeom prst="roundRect">
            <a:avLst/>
          </a:prstGeom>
        </p:spPr>
        <p:style>
          <a:lnRef idx="1">
            <a:schemeClr val="accent3"/>
          </a:lnRef>
          <a:fillRef idx="2">
            <a:schemeClr val="accent3"/>
          </a:fillRef>
          <a:effectRef idx="1">
            <a:schemeClr val="accent3"/>
          </a:effectRef>
          <a:fontRef idx="minor">
            <a:schemeClr val="dk1"/>
          </a:fontRef>
        </p:style>
        <p:txBody>
          <a:bodyPr vert="vert270" rtlCol="0" anchor="ctr"/>
          <a:lstStyle/>
          <a:p>
            <a:pPr algn="ctr">
              <a:lnSpc>
                <a:spcPct val="115000"/>
              </a:lnSpc>
              <a:spcAft>
                <a:spcPts val="0"/>
              </a:spcAft>
            </a:pPr>
            <a:r>
              <a:rPr lang="it-IT" dirty="0" err="1" smtClean="0"/>
              <a:t>Cybersecurity</a:t>
            </a:r>
            <a:endParaRPr lang="it-IT" dirty="0">
              <a:ea typeface="Calibri"/>
              <a:cs typeface="Times New Roman"/>
            </a:endParaRPr>
          </a:p>
        </p:txBody>
      </p:sp>
      <p:sp>
        <p:nvSpPr>
          <p:cNvPr id="7" name="Rettangolo arrotondato 6"/>
          <p:cNvSpPr/>
          <p:nvPr/>
        </p:nvSpPr>
        <p:spPr>
          <a:xfrm>
            <a:off x="5868144" y="1556792"/>
            <a:ext cx="648072" cy="5040560"/>
          </a:xfrm>
          <a:prstGeom prst="roundRect">
            <a:avLst/>
          </a:prstGeom>
        </p:spPr>
        <p:style>
          <a:lnRef idx="1">
            <a:schemeClr val="accent3"/>
          </a:lnRef>
          <a:fillRef idx="2">
            <a:schemeClr val="accent3"/>
          </a:fillRef>
          <a:effectRef idx="1">
            <a:schemeClr val="accent3"/>
          </a:effectRef>
          <a:fontRef idx="minor">
            <a:schemeClr val="dk1"/>
          </a:fontRef>
        </p:style>
        <p:txBody>
          <a:bodyPr vert="vert270" rtlCol="0" anchor="ctr"/>
          <a:lstStyle/>
          <a:p>
            <a:pPr algn="ctr">
              <a:lnSpc>
                <a:spcPct val="115000"/>
              </a:lnSpc>
              <a:spcAft>
                <a:spcPts val="0"/>
              </a:spcAft>
            </a:pPr>
            <a:r>
              <a:rPr lang="it-IT" dirty="0" err="1" smtClean="0"/>
              <a:t>Agrifood</a:t>
            </a:r>
            <a:r>
              <a:rPr lang="it-IT" dirty="0" smtClean="0"/>
              <a:t> Security</a:t>
            </a:r>
            <a:endParaRPr lang="it-IT" dirty="0">
              <a:ea typeface="Calibri"/>
              <a:cs typeface="Times New Roman"/>
            </a:endParaRPr>
          </a:p>
        </p:txBody>
      </p:sp>
      <p:sp>
        <p:nvSpPr>
          <p:cNvPr id="8" name="Rettangolo arrotondato 7"/>
          <p:cNvSpPr/>
          <p:nvPr/>
        </p:nvSpPr>
        <p:spPr>
          <a:xfrm>
            <a:off x="6660232" y="1556792"/>
            <a:ext cx="648072" cy="5040560"/>
          </a:xfrm>
          <a:prstGeom prst="roundRect">
            <a:avLst/>
          </a:prstGeom>
        </p:spPr>
        <p:style>
          <a:lnRef idx="1">
            <a:schemeClr val="accent3"/>
          </a:lnRef>
          <a:fillRef idx="2">
            <a:schemeClr val="accent3"/>
          </a:fillRef>
          <a:effectRef idx="1">
            <a:schemeClr val="accent3"/>
          </a:effectRef>
          <a:fontRef idx="minor">
            <a:schemeClr val="dk1"/>
          </a:fontRef>
        </p:style>
        <p:txBody>
          <a:bodyPr vert="vert270" rtlCol="0" anchor="ctr"/>
          <a:lstStyle/>
          <a:p>
            <a:pPr algn="ctr">
              <a:lnSpc>
                <a:spcPct val="115000"/>
              </a:lnSpc>
              <a:spcAft>
                <a:spcPts val="0"/>
              </a:spcAft>
            </a:pPr>
            <a:r>
              <a:rPr lang="it-IT" dirty="0" err="1" smtClean="0"/>
              <a:t>Health</a:t>
            </a:r>
            <a:r>
              <a:rPr lang="it-IT" dirty="0" smtClean="0"/>
              <a:t>  Security</a:t>
            </a:r>
            <a:endParaRPr lang="it-IT" dirty="0">
              <a:ea typeface="Calibri"/>
              <a:cs typeface="Times New Roman"/>
            </a:endParaRPr>
          </a:p>
        </p:txBody>
      </p:sp>
      <p:sp>
        <p:nvSpPr>
          <p:cNvPr id="9" name="Rettangolo arrotondato 8"/>
          <p:cNvSpPr/>
          <p:nvPr/>
        </p:nvSpPr>
        <p:spPr>
          <a:xfrm>
            <a:off x="7452320" y="1556792"/>
            <a:ext cx="648072" cy="5040560"/>
          </a:xfrm>
          <a:prstGeom prst="roundRect">
            <a:avLst/>
          </a:prstGeom>
        </p:spPr>
        <p:style>
          <a:lnRef idx="1">
            <a:schemeClr val="accent3"/>
          </a:lnRef>
          <a:fillRef idx="2">
            <a:schemeClr val="accent3"/>
          </a:fillRef>
          <a:effectRef idx="1">
            <a:schemeClr val="accent3"/>
          </a:effectRef>
          <a:fontRef idx="minor">
            <a:schemeClr val="dk1"/>
          </a:fontRef>
        </p:style>
        <p:txBody>
          <a:bodyPr vert="vert270" rtlCol="0" anchor="ctr"/>
          <a:lstStyle/>
          <a:p>
            <a:pPr algn="ctr">
              <a:lnSpc>
                <a:spcPct val="115000"/>
              </a:lnSpc>
              <a:spcAft>
                <a:spcPts val="0"/>
              </a:spcAft>
            </a:pPr>
            <a:r>
              <a:rPr lang="it-IT" dirty="0" smtClean="0"/>
              <a:t>Cultural </a:t>
            </a:r>
            <a:r>
              <a:rPr lang="it-IT" dirty="0" err="1" smtClean="0"/>
              <a:t>heritage</a:t>
            </a:r>
            <a:r>
              <a:rPr lang="it-IT" dirty="0" smtClean="0"/>
              <a:t> and Building </a:t>
            </a:r>
            <a:r>
              <a:rPr lang="it-IT" dirty="0" err="1" smtClean="0"/>
              <a:t>protection</a:t>
            </a:r>
            <a:endParaRPr lang="it-IT" dirty="0">
              <a:ea typeface="Calibri"/>
              <a:cs typeface="Times New Roman"/>
            </a:endParaRPr>
          </a:p>
        </p:txBody>
      </p:sp>
      <p:sp>
        <p:nvSpPr>
          <p:cNvPr id="10" name="Rettangolo arrotondato 9"/>
          <p:cNvSpPr/>
          <p:nvPr/>
        </p:nvSpPr>
        <p:spPr>
          <a:xfrm>
            <a:off x="8244408" y="1556792"/>
            <a:ext cx="648072" cy="5040560"/>
          </a:xfrm>
          <a:prstGeom prst="roundRect">
            <a:avLst/>
          </a:prstGeom>
        </p:spPr>
        <p:style>
          <a:lnRef idx="1">
            <a:schemeClr val="accent3"/>
          </a:lnRef>
          <a:fillRef idx="2">
            <a:schemeClr val="accent3"/>
          </a:fillRef>
          <a:effectRef idx="1">
            <a:schemeClr val="accent3"/>
          </a:effectRef>
          <a:fontRef idx="minor">
            <a:schemeClr val="dk1"/>
          </a:fontRef>
        </p:style>
        <p:txBody>
          <a:bodyPr vert="vert270" rtlCol="0" anchor="ctr"/>
          <a:lstStyle/>
          <a:p>
            <a:pPr algn="ctr"/>
            <a:r>
              <a:rPr lang="it-IT" dirty="0" smtClean="0"/>
              <a:t>Smart </a:t>
            </a:r>
            <a:r>
              <a:rPr lang="it-IT" dirty="0" err="1" smtClean="0"/>
              <a:t>Cities</a:t>
            </a:r>
            <a:r>
              <a:rPr lang="it-IT" dirty="0" smtClean="0"/>
              <a:t> Security</a:t>
            </a:r>
            <a:endParaRPr lang="it-IT" dirty="0"/>
          </a:p>
        </p:txBody>
      </p:sp>
      <p:sp>
        <p:nvSpPr>
          <p:cNvPr id="3" name="Rettangolo arrotondato 2" descr="Transportation Security&#10;"/>
          <p:cNvSpPr/>
          <p:nvPr/>
        </p:nvSpPr>
        <p:spPr>
          <a:xfrm>
            <a:off x="2699792" y="1556792"/>
            <a:ext cx="576064" cy="5040560"/>
          </a:xfrm>
          <a:prstGeom prst="roundRect">
            <a:avLst/>
          </a:prstGeom>
        </p:spPr>
        <p:style>
          <a:lnRef idx="1">
            <a:schemeClr val="accent3"/>
          </a:lnRef>
          <a:fillRef idx="2">
            <a:schemeClr val="accent3"/>
          </a:fillRef>
          <a:effectRef idx="1">
            <a:schemeClr val="accent3"/>
          </a:effectRef>
          <a:fontRef idx="minor">
            <a:schemeClr val="dk1"/>
          </a:fontRef>
        </p:style>
        <p:txBody>
          <a:bodyPr vert="vert270" rtlCol="0" anchor="ctr"/>
          <a:lstStyle/>
          <a:p>
            <a:pPr algn="ctr">
              <a:lnSpc>
                <a:spcPct val="115000"/>
              </a:lnSpc>
              <a:spcAft>
                <a:spcPts val="0"/>
              </a:spcAft>
            </a:pPr>
            <a:endParaRPr lang="it-IT" dirty="0" smtClean="0">
              <a:ea typeface="Calibri"/>
              <a:cs typeface="Times New Roman"/>
            </a:endParaRPr>
          </a:p>
          <a:p>
            <a:pPr algn="ctr">
              <a:lnSpc>
                <a:spcPct val="115000"/>
              </a:lnSpc>
              <a:spcAft>
                <a:spcPts val="0"/>
              </a:spcAft>
            </a:pPr>
            <a:r>
              <a:rPr lang="it-IT" dirty="0" err="1" smtClean="0">
                <a:ea typeface="Calibri"/>
                <a:cs typeface="Times New Roman"/>
              </a:rPr>
              <a:t>Transportation</a:t>
            </a:r>
            <a:r>
              <a:rPr lang="it-IT" dirty="0" smtClean="0">
                <a:ea typeface="Calibri"/>
                <a:cs typeface="Times New Roman"/>
              </a:rPr>
              <a:t> Security</a:t>
            </a:r>
          </a:p>
          <a:p>
            <a:pPr algn="ctr">
              <a:lnSpc>
                <a:spcPct val="115000"/>
              </a:lnSpc>
              <a:spcAft>
                <a:spcPts val="0"/>
              </a:spcAft>
            </a:pPr>
            <a:endParaRPr lang="it-IT" dirty="0">
              <a:ea typeface="Calibri"/>
              <a:cs typeface="Times New Roman"/>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53195" y="274638"/>
            <a:ext cx="6590805" cy="1143000"/>
          </a:xfrm>
        </p:spPr>
        <p:txBody>
          <a:bodyPr>
            <a:normAutofit/>
          </a:bodyPr>
          <a:lstStyle/>
          <a:p>
            <a:pPr algn="l" eaLnBrk="1" fontAlgn="base" hangingPunct="1">
              <a:spcAft>
                <a:spcPct val="0"/>
              </a:spcAft>
              <a:defRPr/>
            </a:pPr>
            <a:r>
              <a:rPr lang="en-US" sz="2800" b="1" dirty="0" smtClean="0">
                <a:solidFill>
                  <a:srgbClr val="FF0000"/>
                </a:solidFill>
                <a:ea typeface="+mn-ea"/>
                <a:cs typeface="+mn-cs"/>
              </a:rPr>
              <a:t>STATUS …</a:t>
            </a:r>
            <a:endParaRPr lang="it-IT" sz="2800" b="1" dirty="0" smtClean="0">
              <a:solidFill>
                <a:srgbClr val="FF0000"/>
              </a:solidFill>
              <a:ea typeface="+mn-ea"/>
              <a:cs typeface="+mn-cs"/>
            </a:endParaRPr>
          </a:p>
        </p:txBody>
      </p:sp>
      <p:sp>
        <p:nvSpPr>
          <p:cNvPr id="4" name="Segnaposto contenuto 2"/>
          <p:cNvSpPr>
            <a:spLocks noGrp="1"/>
          </p:cNvSpPr>
          <p:nvPr>
            <p:ph idx="1"/>
          </p:nvPr>
        </p:nvSpPr>
        <p:spPr>
          <a:xfrm>
            <a:off x="539552" y="1628800"/>
            <a:ext cx="8274050" cy="2733675"/>
          </a:xfrm>
        </p:spPr>
        <p:txBody>
          <a:bodyPr>
            <a:noAutofit/>
          </a:bodyPr>
          <a:lstStyle/>
          <a:p>
            <a:pPr algn="just">
              <a:lnSpc>
                <a:spcPct val="110000"/>
              </a:lnSpc>
            </a:pPr>
            <a:r>
              <a:rPr lang="it-IT" sz="2000" dirty="0" smtClean="0"/>
              <a:t>The </a:t>
            </a:r>
            <a:r>
              <a:rPr lang="it-IT" sz="2000" dirty="0" err="1" smtClean="0"/>
              <a:t>platform</a:t>
            </a:r>
            <a:r>
              <a:rPr lang="it-IT" sz="2000" dirty="0" smtClean="0"/>
              <a:t> </a:t>
            </a:r>
            <a:r>
              <a:rPr lang="it-IT" sz="2000" dirty="0" err="1" smtClean="0"/>
              <a:t>is</a:t>
            </a:r>
            <a:r>
              <a:rPr lang="it-IT" sz="2000" dirty="0" smtClean="0"/>
              <a:t> in </a:t>
            </a:r>
            <a:r>
              <a:rPr lang="it-IT" sz="2000" dirty="0" err="1" smtClean="0"/>
              <a:t>continous</a:t>
            </a:r>
            <a:r>
              <a:rPr lang="it-IT" sz="2000" dirty="0" smtClean="0"/>
              <a:t> </a:t>
            </a:r>
            <a:r>
              <a:rPr lang="it-IT" sz="2000" dirty="0" err="1" smtClean="0"/>
              <a:t>growth</a:t>
            </a:r>
            <a:r>
              <a:rPr lang="it-IT" sz="2000" dirty="0" smtClean="0"/>
              <a:t> </a:t>
            </a:r>
          </a:p>
          <a:p>
            <a:pPr lvl="1" algn="just">
              <a:lnSpc>
                <a:spcPct val="110000"/>
              </a:lnSpc>
            </a:pPr>
            <a:r>
              <a:rPr lang="en-US" sz="1800" dirty="0" smtClean="0"/>
              <a:t>From 50 to near 300  institutes/departments/organizations since 2011 </a:t>
            </a:r>
            <a:endParaRPr lang="it-IT" sz="1800" dirty="0" smtClean="0"/>
          </a:p>
          <a:p>
            <a:pPr algn="just">
              <a:lnSpc>
                <a:spcPct val="110000"/>
              </a:lnSpc>
            </a:pPr>
            <a:r>
              <a:rPr lang="en-US" sz="2000" dirty="0" smtClean="0"/>
              <a:t>Main results: </a:t>
            </a:r>
            <a:endParaRPr lang="it-IT" sz="900" dirty="0" smtClean="0"/>
          </a:p>
          <a:p>
            <a:pPr lvl="1"/>
            <a:r>
              <a:rPr lang="en-US" sz="1800" dirty="0" smtClean="0"/>
              <a:t>Formal recognition from MIUR as an Italian Technological Platform </a:t>
            </a:r>
          </a:p>
          <a:p>
            <a:pPr lvl="1"/>
            <a:r>
              <a:rPr lang="en-US" sz="1800" dirty="0" smtClean="0"/>
              <a:t>Communication strategy based on web site, newsletters and mailing lists (more than 1200 addresses)</a:t>
            </a:r>
            <a:endParaRPr lang="it-IT" sz="1800" dirty="0" smtClean="0"/>
          </a:p>
          <a:p>
            <a:pPr lvl="1"/>
            <a:r>
              <a:rPr lang="it-IT" sz="1800" dirty="0" err="1" smtClean="0"/>
              <a:t>Two</a:t>
            </a:r>
            <a:r>
              <a:rPr lang="it-IT" sz="1800" dirty="0" smtClean="0"/>
              <a:t> </a:t>
            </a:r>
            <a:r>
              <a:rPr lang="it-IT" sz="1800" dirty="0" err="1" smtClean="0"/>
              <a:t>research</a:t>
            </a:r>
            <a:r>
              <a:rPr lang="it-IT" sz="1800" dirty="0" smtClean="0"/>
              <a:t> </a:t>
            </a:r>
            <a:r>
              <a:rPr lang="it-IT" sz="1800" dirty="0" err="1" smtClean="0"/>
              <a:t>roadmaps</a:t>
            </a:r>
            <a:r>
              <a:rPr lang="it-IT" sz="1800" dirty="0" smtClean="0"/>
              <a:t>  (2011/2012) </a:t>
            </a:r>
            <a:r>
              <a:rPr lang="it-IT" sz="1800" dirty="0" err="1" smtClean="0"/>
              <a:t>published</a:t>
            </a:r>
            <a:r>
              <a:rPr lang="it-IT" sz="1800" dirty="0" smtClean="0"/>
              <a:t> and </a:t>
            </a:r>
            <a:r>
              <a:rPr lang="it-IT" sz="1800" dirty="0" err="1" smtClean="0"/>
              <a:t>presented</a:t>
            </a:r>
            <a:r>
              <a:rPr lang="it-IT" sz="1800" dirty="0" smtClean="0"/>
              <a:t> to the </a:t>
            </a:r>
            <a:r>
              <a:rPr lang="it-IT" sz="1800" dirty="0" err="1" smtClean="0"/>
              <a:t>Italian</a:t>
            </a:r>
            <a:r>
              <a:rPr lang="it-IT" sz="1800" dirty="0" smtClean="0"/>
              <a:t> community; </a:t>
            </a:r>
          </a:p>
          <a:p>
            <a:pPr lvl="1"/>
            <a:r>
              <a:rPr lang="en-US" sz="1800" dirty="0" smtClean="0"/>
              <a:t>Fostering a culture for competitive funding acquisition </a:t>
            </a:r>
            <a:r>
              <a:rPr lang="en-US" sz="1800" dirty="0"/>
              <a:t> </a:t>
            </a:r>
            <a:r>
              <a:rPr lang="en-US" sz="1800" dirty="0" smtClean="0"/>
              <a:t>(</a:t>
            </a:r>
            <a:r>
              <a:rPr lang="en-US" sz="1800" dirty="0"/>
              <a:t>s</a:t>
            </a:r>
            <a:r>
              <a:rPr lang="en-US" sz="1800" dirty="0" smtClean="0"/>
              <a:t>everal research projects proposals have been created -both at national and international level);</a:t>
            </a:r>
          </a:p>
          <a:p>
            <a:pPr lvl="1"/>
            <a:r>
              <a:rPr lang="en-US" sz="1800" dirty="0" smtClean="0"/>
              <a:t>Institution of a SERIT label for PhD fellowships (two awarded from University of Naples);</a:t>
            </a:r>
          </a:p>
          <a:p>
            <a:pPr lvl="1"/>
            <a:r>
              <a:rPr lang="en-US" sz="1800" dirty="0" smtClean="0"/>
              <a:t>The Security research day organized at CNR on June 27 with the cooperation of APRE;</a:t>
            </a:r>
          </a:p>
          <a:p>
            <a:pPr lvl="1"/>
            <a:r>
              <a:rPr lang="en-US" sz="1800" dirty="0" smtClean="0"/>
              <a:t>The creation of the SERIT Award</a:t>
            </a:r>
            <a:r>
              <a:rPr lang="en-US" sz="1800" dirty="0"/>
              <a:t> </a:t>
            </a:r>
            <a:r>
              <a:rPr lang="en-US" sz="1800" dirty="0" smtClean="0"/>
              <a:t>(won by IREA in Naples for 2012); </a:t>
            </a:r>
            <a:endParaRPr lang="it-IT" sz="2400" dirty="0" smtClean="0"/>
          </a:p>
        </p:txBody>
      </p:sp>
    </p:spTree>
    <p:extLst>
      <p:ext uri="{BB962C8B-B14F-4D97-AF65-F5344CB8AC3E}">
        <p14:creationId xmlns:p14="http://schemas.microsoft.com/office/powerpoint/2010/main" val="6679156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90712" y="274638"/>
            <a:ext cx="6396087" cy="1143000"/>
          </a:xfrm>
        </p:spPr>
        <p:txBody>
          <a:bodyPr>
            <a:normAutofit fontScale="90000"/>
          </a:bodyPr>
          <a:lstStyle/>
          <a:p>
            <a:r>
              <a:rPr lang="it-IT" sz="2400" b="1" i="1" dirty="0" err="1" smtClean="0">
                <a:solidFill>
                  <a:srgbClr val="FF0000"/>
                </a:solidFill>
              </a:rPr>
              <a:t>Methodology</a:t>
            </a:r>
            <a:r>
              <a:rPr lang="it-IT" sz="2400" b="1" i="1" dirty="0" smtClean="0">
                <a:solidFill>
                  <a:srgbClr val="FF0000"/>
                </a:solidFill>
              </a:rPr>
              <a:t> : </a:t>
            </a:r>
            <a:r>
              <a:rPr lang="it-IT" sz="2400" b="1" i="1" dirty="0" err="1" smtClean="0">
                <a:solidFill>
                  <a:srgbClr val="FF0000"/>
                </a:solidFill>
              </a:rPr>
              <a:t>how</a:t>
            </a:r>
            <a:r>
              <a:rPr lang="it-IT" sz="2400" b="1" i="1" dirty="0" smtClean="0">
                <a:solidFill>
                  <a:srgbClr val="FF0000"/>
                </a:solidFill>
              </a:rPr>
              <a:t> </a:t>
            </a:r>
            <a:r>
              <a:rPr lang="it-IT" sz="2400" b="1" i="1" dirty="0" err="1" smtClean="0">
                <a:solidFill>
                  <a:srgbClr val="FF0000"/>
                </a:solidFill>
              </a:rPr>
              <a:t>to</a:t>
            </a:r>
            <a:r>
              <a:rPr lang="it-IT" sz="2400" b="1" i="1" dirty="0" smtClean="0">
                <a:solidFill>
                  <a:srgbClr val="FF0000"/>
                </a:solidFill>
              </a:rPr>
              <a:t> </a:t>
            </a:r>
            <a:r>
              <a:rPr lang="it-IT" sz="2400" b="1" i="1" dirty="0" err="1" smtClean="0">
                <a:solidFill>
                  <a:srgbClr val="FF0000"/>
                </a:solidFill>
              </a:rPr>
              <a:t>develop</a:t>
            </a:r>
            <a:r>
              <a:rPr lang="it-IT" sz="2400" b="1" i="1" dirty="0" smtClean="0">
                <a:solidFill>
                  <a:srgbClr val="FF0000"/>
                </a:solidFill>
              </a:rPr>
              <a:t> Technologies </a:t>
            </a:r>
            <a:r>
              <a:rPr lang="it-IT" sz="2400" b="1" i="1" dirty="0" err="1" smtClean="0">
                <a:solidFill>
                  <a:srgbClr val="FF0000"/>
                </a:solidFill>
              </a:rPr>
              <a:t>enabling</a:t>
            </a:r>
            <a:r>
              <a:rPr lang="it-IT" sz="2400" b="1" i="1" dirty="0" smtClean="0">
                <a:solidFill>
                  <a:srgbClr val="FF0000"/>
                </a:solidFill>
              </a:rPr>
              <a:t> the </a:t>
            </a:r>
            <a:r>
              <a:rPr lang="it-IT" sz="2400" b="1" i="1" dirty="0" err="1" smtClean="0">
                <a:solidFill>
                  <a:srgbClr val="FF0000"/>
                </a:solidFill>
              </a:rPr>
              <a:t>needed</a:t>
            </a:r>
            <a:r>
              <a:rPr lang="it-IT" sz="2400" b="1" i="1" dirty="0" smtClean="0">
                <a:solidFill>
                  <a:srgbClr val="FF0000"/>
                </a:solidFill>
              </a:rPr>
              <a:t> </a:t>
            </a:r>
            <a:r>
              <a:rPr lang="it-IT" sz="2400" b="1" i="1" dirty="0" err="1" smtClean="0">
                <a:solidFill>
                  <a:srgbClr val="FF0000"/>
                </a:solidFill>
              </a:rPr>
              <a:t>capabilities</a:t>
            </a:r>
            <a:r>
              <a:rPr lang="it-IT" sz="2400" b="1" i="1" dirty="0" smtClean="0">
                <a:solidFill>
                  <a:srgbClr val="FF0000"/>
                </a:solidFill>
              </a:rPr>
              <a:t> </a:t>
            </a:r>
            <a:r>
              <a:rPr lang="it-IT" sz="2400" b="1" i="1" dirty="0" err="1" smtClean="0">
                <a:solidFill>
                  <a:srgbClr val="FF0000"/>
                </a:solidFill>
              </a:rPr>
              <a:t>for</a:t>
            </a:r>
            <a:r>
              <a:rPr lang="it-IT" sz="2400" b="1" i="1" dirty="0" smtClean="0">
                <a:solidFill>
                  <a:srgbClr val="FF0000"/>
                </a:solidFill>
              </a:rPr>
              <a:t> </a:t>
            </a:r>
            <a:r>
              <a:rPr lang="it-IT" sz="2400" b="1" i="1" dirty="0" err="1" smtClean="0">
                <a:solidFill>
                  <a:srgbClr val="FF0000"/>
                </a:solidFill>
              </a:rPr>
              <a:t>each</a:t>
            </a:r>
            <a:r>
              <a:rPr lang="it-IT" sz="2400" b="1" i="1" dirty="0" smtClean="0">
                <a:solidFill>
                  <a:srgbClr val="FF0000"/>
                </a:solidFill>
              </a:rPr>
              <a:t> Domain</a:t>
            </a:r>
            <a:endParaRPr lang="it-IT" sz="2400" b="1" i="1" dirty="0">
              <a:solidFill>
                <a:srgbClr val="FF0000"/>
              </a:solidFill>
            </a:endParaRPr>
          </a:p>
        </p:txBody>
      </p:sp>
      <p:sp>
        <p:nvSpPr>
          <p:cNvPr id="4" name="Rettangolo 3"/>
          <p:cNvSpPr/>
          <p:nvPr/>
        </p:nvSpPr>
        <p:spPr>
          <a:xfrm>
            <a:off x="320511" y="1321449"/>
            <a:ext cx="3802490" cy="2800767"/>
          </a:xfrm>
          <a:prstGeom prst="rect">
            <a:avLst/>
          </a:prstGeom>
        </p:spPr>
        <p:txBody>
          <a:bodyPr wrap="square">
            <a:spAutoFit/>
          </a:bodyPr>
          <a:lstStyle/>
          <a:p>
            <a:pPr algn="ctr"/>
            <a:r>
              <a:rPr lang="en-US" sz="1600" dirty="0" smtClean="0"/>
              <a:t>In 2011, SERIT was mainly focused on the </a:t>
            </a:r>
            <a:r>
              <a:rPr lang="en-US" sz="1600" b="1" dirty="0" smtClean="0"/>
              <a:t>identification</a:t>
            </a:r>
            <a:r>
              <a:rPr lang="en-US" sz="1600" dirty="0" smtClean="0"/>
              <a:t> of those required </a:t>
            </a:r>
            <a:r>
              <a:rPr lang="en-US" sz="1600" b="1" dirty="0" smtClean="0"/>
              <a:t>capabilities</a:t>
            </a:r>
            <a:r>
              <a:rPr lang="en-US" sz="1600" dirty="0" smtClean="0"/>
              <a:t> at </a:t>
            </a:r>
            <a:r>
              <a:rPr lang="en-US" sz="1600" b="1" dirty="0" smtClean="0"/>
              <a:t>National</a:t>
            </a:r>
            <a:r>
              <a:rPr lang="en-US" sz="1600" dirty="0" smtClean="0"/>
              <a:t> level, through the jointly activities among Sectors (application domains) e Technological Areas representatives (results presented in </a:t>
            </a:r>
            <a:r>
              <a:rPr lang="en-US" sz="1600" b="1" dirty="0" smtClean="0"/>
              <a:t>vol.1</a:t>
            </a:r>
            <a:r>
              <a:rPr lang="en-US" sz="1600" dirty="0" smtClean="0"/>
              <a:t>);</a:t>
            </a:r>
          </a:p>
          <a:p>
            <a:pPr algn="ctr">
              <a:buFont typeface="Wingdings" pitchFamily="2" charset="2"/>
              <a:buChar char="ü"/>
            </a:pPr>
            <a:endParaRPr lang="en-US" sz="1600" dirty="0" smtClean="0"/>
          </a:p>
          <a:p>
            <a:pPr algn="ctr"/>
            <a:endParaRPr lang="en-US" sz="1600" dirty="0" smtClean="0"/>
          </a:p>
          <a:p>
            <a:pPr algn="ctr"/>
            <a:r>
              <a:rPr lang="en-US" sz="1600" dirty="0" smtClean="0"/>
              <a:t/>
            </a:r>
            <a:br>
              <a:rPr lang="en-US" sz="1600" dirty="0" smtClean="0"/>
            </a:br>
            <a:endParaRPr lang="en-US" sz="1600" dirty="0" smtClean="0"/>
          </a:p>
        </p:txBody>
      </p:sp>
      <p:grpSp>
        <p:nvGrpSpPr>
          <p:cNvPr id="3" name="Gruppo 33"/>
          <p:cNvGrpSpPr>
            <a:grpSpLocks/>
          </p:cNvGrpSpPr>
          <p:nvPr/>
        </p:nvGrpSpPr>
        <p:grpSpPr bwMode="auto">
          <a:xfrm>
            <a:off x="4123001" y="1316729"/>
            <a:ext cx="4948173" cy="3133189"/>
            <a:chOff x="0" y="1928813"/>
            <a:chExt cx="9160078" cy="4214812"/>
          </a:xfrm>
        </p:grpSpPr>
        <p:sp>
          <p:nvSpPr>
            <p:cNvPr id="6" name="Line 7"/>
            <p:cNvSpPr>
              <a:spLocks noChangeShapeType="1"/>
            </p:cNvSpPr>
            <p:nvPr/>
          </p:nvSpPr>
          <p:spPr bwMode="auto">
            <a:xfrm flipH="1">
              <a:off x="3929063" y="2643188"/>
              <a:ext cx="25400" cy="3500437"/>
            </a:xfrm>
            <a:prstGeom prst="line">
              <a:avLst/>
            </a:prstGeom>
            <a:noFill/>
            <a:ln w="9525">
              <a:solidFill>
                <a:schemeClr val="tx1"/>
              </a:solidFill>
              <a:round/>
              <a:headEnd/>
              <a:tailEnd/>
            </a:ln>
          </p:spPr>
          <p:txBody>
            <a:bodyPr/>
            <a:lstStyle/>
            <a:p>
              <a:endParaRPr lang="it-IT" sz="1200"/>
            </a:p>
          </p:txBody>
        </p:sp>
        <p:sp>
          <p:nvSpPr>
            <p:cNvPr id="7" name="Line 8"/>
            <p:cNvSpPr>
              <a:spLocks noChangeShapeType="1"/>
            </p:cNvSpPr>
            <p:nvPr/>
          </p:nvSpPr>
          <p:spPr bwMode="auto">
            <a:xfrm>
              <a:off x="2382838" y="2714625"/>
              <a:ext cx="0" cy="3429000"/>
            </a:xfrm>
            <a:prstGeom prst="line">
              <a:avLst/>
            </a:prstGeom>
            <a:noFill/>
            <a:ln w="9525">
              <a:solidFill>
                <a:schemeClr val="tx1"/>
              </a:solidFill>
              <a:round/>
              <a:headEnd/>
              <a:tailEnd/>
            </a:ln>
          </p:spPr>
          <p:txBody>
            <a:bodyPr/>
            <a:lstStyle/>
            <a:p>
              <a:endParaRPr lang="it-IT" sz="1200"/>
            </a:p>
          </p:txBody>
        </p:sp>
        <p:sp>
          <p:nvSpPr>
            <p:cNvPr id="8" name="Line 10"/>
            <p:cNvSpPr>
              <a:spLocks noChangeShapeType="1"/>
            </p:cNvSpPr>
            <p:nvPr/>
          </p:nvSpPr>
          <p:spPr bwMode="auto">
            <a:xfrm flipV="1">
              <a:off x="1668463" y="4286250"/>
              <a:ext cx="5689600" cy="0"/>
            </a:xfrm>
            <a:prstGeom prst="line">
              <a:avLst/>
            </a:prstGeom>
            <a:noFill/>
            <a:ln w="9525">
              <a:solidFill>
                <a:schemeClr val="tx1"/>
              </a:solidFill>
              <a:round/>
              <a:headEnd/>
              <a:tailEnd/>
            </a:ln>
          </p:spPr>
          <p:txBody>
            <a:bodyPr/>
            <a:lstStyle/>
            <a:p>
              <a:endParaRPr lang="it-IT" sz="1200"/>
            </a:p>
          </p:txBody>
        </p:sp>
        <p:sp>
          <p:nvSpPr>
            <p:cNvPr id="9" name="Line 11"/>
            <p:cNvSpPr>
              <a:spLocks noChangeShapeType="1"/>
            </p:cNvSpPr>
            <p:nvPr/>
          </p:nvSpPr>
          <p:spPr bwMode="auto">
            <a:xfrm flipV="1">
              <a:off x="1597025" y="5643563"/>
              <a:ext cx="6000750" cy="0"/>
            </a:xfrm>
            <a:prstGeom prst="line">
              <a:avLst/>
            </a:prstGeom>
            <a:noFill/>
            <a:ln w="9525">
              <a:solidFill>
                <a:schemeClr val="tx1"/>
              </a:solidFill>
              <a:round/>
              <a:headEnd/>
              <a:tailEnd/>
            </a:ln>
          </p:spPr>
          <p:txBody>
            <a:bodyPr/>
            <a:lstStyle/>
            <a:p>
              <a:endParaRPr lang="it-IT" sz="1200"/>
            </a:p>
          </p:txBody>
        </p:sp>
        <p:sp>
          <p:nvSpPr>
            <p:cNvPr id="10" name="Line 9"/>
            <p:cNvSpPr>
              <a:spLocks noChangeShapeType="1"/>
            </p:cNvSpPr>
            <p:nvPr/>
          </p:nvSpPr>
          <p:spPr bwMode="auto">
            <a:xfrm flipV="1">
              <a:off x="1739900" y="3286125"/>
              <a:ext cx="5857875" cy="0"/>
            </a:xfrm>
            <a:prstGeom prst="line">
              <a:avLst/>
            </a:prstGeom>
            <a:noFill/>
            <a:ln w="9525">
              <a:solidFill>
                <a:schemeClr val="tx1"/>
              </a:solidFill>
              <a:round/>
              <a:headEnd/>
              <a:tailEnd/>
            </a:ln>
          </p:spPr>
          <p:txBody>
            <a:bodyPr/>
            <a:lstStyle/>
            <a:p>
              <a:endParaRPr lang="it-IT" sz="1200"/>
            </a:p>
          </p:txBody>
        </p:sp>
        <p:sp>
          <p:nvSpPr>
            <p:cNvPr id="11" name="Rectangle 12"/>
            <p:cNvSpPr>
              <a:spLocks noChangeArrowheads="1"/>
            </p:cNvSpPr>
            <p:nvPr/>
          </p:nvSpPr>
          <p:spPr bwMode="auto">
            <a:xfrm>
              <a:off x="285750" y="2824163"/>
              <a:ext cx="1439863" cy="792162"/>
            </a:xfrm>
            <a:prstGeom prst="rect">
              <a:avLst/>
            </a:prstGeom>
            <a:solidFill>
              <a:schemeClr val="accent1"/>
            </a:solidFill>
            <a:ln w="9525">
              <a:solidFill>
                <a:schemeClr val="tx1"/>
              </a:solidFill>
              <a:miter lim="800000"/>
              <a:headEnd/>
              <a:tailEnd/>
            </a:ln>
          </p:spPr>
          <p:txBody>
            <a:bodyPr anchor="ctr"/>
            <a:lstStyle/>
            <a:p>
              <a:pPr algn="ctr"/>
              <a:r>
                <a:rPr lang="en-GB" sz="1100"/>
                <a:t>Technology Area 1</a:t>
              </a:r>
            </a:p>
          </p:txBody>
        </p:sp>
        <p:sp>
          <p:nvSpPr>
            <p:cNvPr id="12" name="Rectangle 13"/>
            <p:cNvSpPr>
              <a:spLocks noChangeArrowheads="1"/>
            </p:cNvSpPr>
            <p:nvPr/>
          </p:nvSpPr>
          <p:spPr bwMode="auto">
            <a:xfrm>
              <a:off x="285750" y="3905250"/>
              <a:ext cx="1439863" cy="792163"/>
            </a:xfrm>
            <a:prstGeom prst="rect">
              <a:avLst/>
            </a:prstGeom>
            <a:solidFill>
              <a:schemeClr val="accent1"/>
            </a:solidFill>
            <a:ln w="9525">
              <a:solidFill>
                <a:schemeClr val="tx1"/>
              </a:solidFill>
              <a:miter lim="800000"/>
              <a:headEnd/>
              <a:tailEnd/>
            </a:ln>
          </p:spPr>
          <p:txBody>
            <a:bodyPr anchor="ctr"/>
            <a:lstStyle/>
            <a:p>
              <a:pPr algn="ctr"/>
              <a:r>
                <a:rPr lang="en-GB" sz="1100"/>
                <a:t>Technology Area 2</a:t>
              </a:r>
            </a:p>
          </p:txBody>
        </p:sp>
        <p:sp>
          <p:nvSpPr>
            <p:cNvPr id="13" name="Rectangle 14"/>
            <p:cNvSpPr>
              <a:spLocks noChangeArrowheads="1"/>
            </p:cNvSpPr>
            <p:nvPr/>
          </p:nvSpPr>
          <p:spPr bwMode="auto">
            <a:xfrm>
              <a:off x="0" y="5270500"/>
              <a:ext cx="1725613" cy="792163"/>
            </a:xfrm>
            <a:prstGeom prst="rect">
              <a:avLst/>
            </a:prstGeom>
            <a:solidFill>
              <a:schemeClr val="accent1"/>
            </a:solidFill>
            <a:ln w="9525">
              <a:solidFill>
                <a:schemeClr val="tx1"/>
              </a:solidFill>
              <a:miter lim="800000"/>
              <a:headEnd/>
              <a:tailEnd/>
            </a:ln>
          </p:spPr>
          <p:txBody>
            <a:bodyPr anchor="ctr"/>
            <a:lstStyle/>
            <a:p>
              <a:pPr algn="ctr"/>
              <a:r>
                <a:rPr lang="it-IT" sz="1100" dirty="0" err="1" smtClean="0"/>
                <a:t>Technology</a:t>
              </a:r>
              <a:r>
                <a:rPr lang="it-IT" sz="1100" dirty="0" smtClean="0"/>
                <a:t> Area  7</a:t>
              </a:r>
              <a:endParaRPr lang="en-GB" sz="1100" dirty="0"/>
            </a:p>
            <a:p>
              <a:pPr algn="ctr"/>
              <a:endParaRPr lang="en-GB" sz="1100" dirty="0"/>
            </a:p>
          </p:txBody>
        </p:sp>
        <p:sp>
          <p:nvSpPr>
            <p:cNvPr id="14" name="Rectangle 16"/>
            <p:cNvSpPr>
              <a:spLocks noChangeArrowheads="1"/>
            </p:cNvSpPr>
            <p:nvPr/>
          </p:nvSpPr>
          <p:spPr bwMode="auto">
            <a:xfrm>
              <a:off x="1631950" y="1928813"/>
              <a:ext cx="1500188" cy="792162"/>
            </a:xfrm>
            <a:prstGeom prst="rect">
              <a:avLst/>
            </a:prstGeom>
            <a:solidFill>
              <a:srgbClr val="FFFF00"/>
            </a:solidFill>
            <a:ln w="9525">
              <a:solidFill>
                <a:schemeClr val="tx1"/>
              </a:solidFill>
              <a:miter lim="800000"/>
              <a:headEnd/>
              <a:tailEnd/>
            </a:ln>
          </p:spPr>
          <p:txBody>
            <a:bodyPr anchor="ctr"/>
            <a:lstStyle/>
            <a:p>
              <a:pPr algn="ctr"/>
              <a:r>
                <a:rPr lang="en-GB" sz="1100" dirty="0" smtClean="0"/>
                <a:t>Domain </a:t>
              </a:r>
              <a:r>
                <a:rPr lang="it-IT" sz="1100" dirty="0" smtClean="0"/>
                <a:t>1</a:t>
              </a:r>
              <a:endParaRPr lang="it-IT" sz="1100" dirty="0"/>
            </a:p>
          </p:txBody>
        </p:sp>
        <p:sp>
          <p:nvSpPr>
            <p:cNvPr id="15" name="Rettangolo 14"/>
            <p:cNvSpPr/>
            <p:nvPr/>
          </p:nvSpPr>
          <p:spPr>
            <a:xfrm>
              <a:off x="2168041" y="3193257"/>
              <a:ext cx="428786" cy="214777"/>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sz="1200"/>
            </a:p>
          </p:txBody>
        </p:sp>
        <p:sp>
          <p:nvSpPr>
            <p:cNvPr id="16" name="Rettangolo 15"/>
            <p:cNvSpPr/>
            <p:nvPr/>
          </p:nvSpPr>
          <p:spPr>
            <a:xfrm>
              <a:off x="3740258" y="3193257"/>
              <a:ext cx="428787" cy="214777"/>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sz="1200"/>
            </a:p>
          </p:txBody>
        </p:sp>
        <p:sp>
          <p:nvSpPr>
            <p:cNvPr id="17" name="Rettangolo 16"/>
            <p:cNvSpPr/>
            <p:nvPr/>
          </p:nvSpPr>
          <p:spPr>
            <a:xfrm>
              <a:off x="3740258" y="4142801"/>
              <a:ext cx="428787" cy="214777"/>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sz="1200"/>
            </a:p>
          </p:txBody>
        </p:sp>
        <p:sp>
          <p:nvSpPr>
            <p:cNvPr id="18" name="Rettangolo 17"/>
            <p:cNvSpPr/>
            <p:nvPr/>
          </p:nvSpPr>
          <p:spPr>
            <a:xfrm>
              <a:off x="2168041" y="5550968"/>
              <a:ext cx="428786" cy="214777"/>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sz="1200"/>
            </a:p>
          </p:txBody>
        </p:sp>
        <p:sp>
          <p:nvSpPr>
            <p:cNvPr id="19" name="Rettangolo 18"/>
            <p:cNvSpPr/>
            <p:nvPr/>
          </p:nvSpPr>
          <p:spPr>
            <a:xfrm>
              <a:off x="3883187" y="4215470"/>
              <a:ext cx="428786" cy="213163"/>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sz="1200"/>
            </a:p>
          </p:txBody>
        </p:sp>
        <p:sp>
          <p:nvSpPr>
            <p:cNvPr id="20" name="Rectangle 12"/>
            <p:cNvSpPr>
              <a:spLocks noChangeArrowheads="1"/>
            </p:cNvSpPr>
            <p:nvPr/>
          </p:nvSpPr>
          <p:spPr bwMode="auto">
            <a:xfrm>
              <a:off x="0" y="2824163"/>
              <a:ext cx="1725613" cy="792162"/>
            </a:xfrm>
            <a:prstGeom prst="rect">
              <a:avLst/>
            </a:prstGeom>
            <a:solidFill>
              <a:schemeClr val="accent1"/>
            </a:solidFill>
            <a:ln w="9525">
              <a:solidFill>
                <a:schemeClr val="tx1"/>
              </a:solidFill>
              <a:miter lim="800000"/>
              <a:headEnd/>
              <a:tailEnd/>
            </a:ln>
          </p:spPr>
          <p:txBody>
            <a:bodyPr anchor="ctr"/>
            <a:lstStyle/>
            <a:p>
              <a:pPr algn="ctr"/>
              <a:r>
                <a:rPr lang="it-IT" sz="1100" dirty="0" err="1" smtClean="0"/>
                <a:t>Technology</a:t>
              </a:r>
              <a:r>
                <a:rPr lang="it-IT" sz="1100" dirty="0" smtClean="0"/>
                <a:t> Area  1</a:t>
              </a:r>
              <a:endParaRPr lang="it-IT" sz="1100" dirty="0"/>
            </a:p>
          </p:txBody>
        </p:sp>
        <p:sp>
          <p:nvSpPr>
            <p:cNvPr id="21" name="Rectangle 13"/>
            <p:cNvSpPr>
              <a:spLocks noChangeArrowheads="1"/>
            </p:cNvSpPr>
            <p:nvPr/>
          </p:nvSpPr>
          <p:spPr bwMode="auto">
            <a:xfrm>
              <a:off x="0" y="3905250"/>
              <a:ext cx="1725613" cy="792163"/>
            </a:xfrm>
            <a:prstGeom prst="rect">
              <a:avLst/>
            </a:prstGeom>
            <a:solidFill>
              <a:schemeClr val="accent1"/>
            </a:solidFill>
            <a:ln w="9525">
              <a:solidFill>
                <a:schemeClr val="tx1"/>
              </a:solidFill>
              <a:miter lim="800000"/>
              <a:headEnd/>
              <a:tailEnd/>
            </a:ln>
          </p:spPr>
          <p:txBody>
            <a:bodyPr anchor="ctr"/>
            <a:lstStyle/>
            <a:p>
              <a:pPr algn="ctr"/>
              <a:r>
                <a:rPr lang="it-IT" sz="1100" dirty="0" err="1" smtClean="0"/>
                <a:t>Technology</a:t>
              </a:r>
              <a:r>
                <a:rPr lang="it-IT" sz="1100" dirty="0" smtClean="0"/>
                <a:t> Area  </a:t>
              </a:r>
              <a:r>
                <a:rPr lang="en-GB" sz="1100" dirty="0" smtClean="0"/>
                <a:t>2</a:t>
              </a:r>
              <a:endParaRPr lang="en-GB" sz="1100" dirty="0"/>
            </a:p>
            <a:p>
              <a:pPr algn="ctr"/>
              <a:endParaRPr lang="en-GB" sz="1100" dirty="0"/>
            </a:p>
          </p:txBody>
        </p:sp>
        <p:sp>
          <p:nvSpPr>
            <p:cNvPr id="22" name="Rettangolo 21"/>
            <p:cNvSpPr/>
            <p:nvPr/>
          </p:nvSpPr>
          <p:spPr>
            <a:xfrm>
              <a:off x="2168041" y="5550968"/>
              <a:ext cx="428786" cy="214777"/>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sz="1200"/>
            </a:p>
          </p:txBody>
        </p:sp>
        <p:cxnSp>
          <p:nvCxnSpPr>
            <p:cNvPr id="23" name="Connettore 2 22"/>
            <p:cNvCxnSpPr/>
            <p:nvPr/>
          </p:nvCxnSpPr>
          <p:spPr>
            <a:xfrm rot="10800000">
              <a:off x="4239647" y="3357974"/>
              <a:ext cx="2975675" cy="8574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Connettore 2 23"/>
            <p:cNvCxnSpPr/>
            <p:nvPr/>
          </p:nvCxnSpPr>
          <p:spPr>
            <a:xfrm rot="10800000">
              <a:off x="4215539" y="4142801"/>
              <a:ext cx="2999783" cy="7266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Connettore 2 24"/>
            <p:cNvCxnSpPr/>
            <p:nvPr/>
          </p:nvCxnSpPr>
          <p:spPr>
            <a:xfrm rot="5400000">
              <a:off x="6478117" y="4692648"/>
              <a:ext cx="1214383" cy="26002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CasellaDiTesto 55"/>
            <p:cNvSpPr txBox="1">
              <a:spLocks noChangeArrowheads="1"/>
            </p:cNvSpPr>
            <p:nvPr/>
          </p:nvSpPr>
          <p:spPr bwMode="auto">
            <a:xfrm>
              <a:off x="7041949" y="3857624"/>
              <a:ext cx="2118129" cy="560076"/>
            </a:xfrm>
            <a:prstGeom prst="rect">
              <a:avLst/>
            </a:prstGeom>
            <a:noFill/>
            <a:ln w="9525">
              <a:noFill/>
              <a:miter lim="800000"/>
              <a:headEnd/>
              <a:tailEnd/>
            </a:ln>
          </p:spPr>
          <p:txBody>
            <a:bodyPr wrap="none">
              <a:spAutoFit/>
            </a:bodyPr>
            <a:lstStyle/>
            <a:p>
              <a:pPr algn="ctr"/>
              <a:r>
                <a:rPr lang="it-IT" sz="1200" dirty="0" err="1" smtClean="0"/>
                <a:t>Research</a:t>
              </a:r>
              <a:r>
                <a:rPr lang="it-IT" sz="1200" dirty="0" smtClean="0"/>
                <a:t> </a:t>
              </a:r>
              <a:r>
                <a:rPr lang="it-IT" sz="1200" dirty="0" err="1" smtClean="0"/>
                <a:t>themes</a:t>
              </a:r>
              <a:endParaRPr lang="it-IT" sz="1200" dirty="0"/>
            </a:p>
            <a:p>
              <a:pPr algn="ctr"/>
              <a:r>
                <a:rPr lang="it-IT" sz="1200" dirty="0"/>
                <a:t>(</a:t>
              </a:r>
              <a:r>
                <a:rPr lang="it-IT" sz="1200" dirty="0" err="1"/>
                <a:t>capabilities</a:t>
              </a:r>
              <a:r>
                <a:rPr lang="it-IT" sz="1200" dirty="0"/>
                <a:t>)</a:t>
              </a:r>
              <a:endParaRPr lang="it-IT" sz="1100" dirty="0"/>
            </a:p>
          </p:txBody>
        </p:sp>
        <p:sp>
          <p:nvSpPr>
            <p:cNvPr id="27" name="Line 7"/>
            <p:cNvSpPr>
              <a:spLocks noChangeShapeType="1"/>
            </p:cNvSpPr>
            <p:nvPr/>
          </p:nvSpPr>
          <p:spPr bwMode="auto">
            <a:xfrm>
              <a:off x="811079" y="4785519"/>
              <a:ext cx="0" cy="377880"/>
            </a:xfrm>
            <a:prstGeom prst="line">
              <a:avLst/>
            </a:prstGeom>
            <a:ln>
              <a:prstDash val="dash"/>
              <a:headEnd/>
              <a:tailEnd/>
            </a:ln>
          </p:spPr>
          <p:style>
            <a:lnRef idx="3">
              <a:schemeClr val="dk1"/>
            </a:lnRef>
            <a:fillRef idx="0">
              <a:schemeClr val="dk1"/>
            </a:fillRef>
            <a:effectRef idx="2">
              <a:schemeClr val="dk1"/>
            </a:effectRef>
            <a:fontRef idx="minor">
              <a:schemeClr val="tx1"/>
            </a:fontRef>
          </p:style>
          <p:txBody>
            <a:bodyPr/>
            <a:lstStyle/>
            <a:p>
              <a:pPr>
                <a:defRPr/>
              </a:pPr>
              <a:endParaRPr lang="it-IT" sz="1200"/>
            </a:p>
          </p:txBody>
        </p:sp>
        <p:sp>
          <p:nvSpPr>
            <p:cNvPr id="28" name="Line 7"/>
            <p:cNvSpPr>
              <a:spLocks noChangeShapeType="1"/>
            </p:cNvSpPr>
            <p:nvPr/>
          </p:nvSpPr>
          <p:spPr bwMode="auto">
            <a:xfrm>
              <a:off x="1239864" y="4785519"/>
              <a:ext cx="0" cy="377880"/>
            </a:xfrm>
            <a:prstGeom prst="line">
              <a:avLst/>
            </a:prstGeom>
            <a:ln>
              <a:prstDash val="dash"/>
              <a:headEnd/>
              <a:tailEnd/>
            </a:ln>
          </p:spPr>
          <p:style>
            <a:lnRef idx="3">
              <a:schemeClr val="dk1"/>
            </a:lnRef>
            <a:fillRef idx="0">
              <a:schemeClr val="dk1"/>
            </a:fillRef>
            <a:effectRef idx="2">
              <a:schemeClr val="dk1"/>
            </a:effectRef>
            <a:fontRef idx="minor">
              <a:schemeClr val="tx1"/>
            </a:fontRef>
          </p:style>
          <p:txBody>
            <a:bodyPr/>
            <a:lstStyle/>
            <a:p>
              <a:pPr>
                <a:defRPr/>
              </a:pPr>
              <a:endParaRPr lang="it-IT" sz="1200"/>
            </a:p>
          </p:txBody>
        </p:sp>
        <p:sp>
          <p:nvSpPr>
            <p:cNvPr id="29" name="Line 6"/>
            <p:cNvSpPr>
              <a:spLocks noChangeShapeType="1"/>
            </p:cNvSpPr>
            <p:nvPr/>
          </p:nvSpPr>
          <p:spPr bwMode="auto">
            <a:xfrm flipH="1">
              <a:off x="7097713" y="2714625"/>
              <a:ext cx="0" cy="3429000"/>
            </a:xfrm>
            <a:prstGeom prst="line">
              <a:avLst/>
            </a:prstGeom>
            <a:noFill/>
            <a:ln w="9525">
              <a:solidFill>
                <a:schemeClr val="tx1"/>
              </a:solidFill>
              <a:round/>
              <a:headEnd/>
              <a:tailEnd/>
            </a:ln>
          </p:spPr>
          <p:txBody>
            <a:bodyPr/>
            <a:lstStyle/>
            <a:p>
              <a:endParaRPr lang="it-IT" sz="1200"/>
            </a:p>
          </p:txBody>
        </p:sp>
        <p:sp>
          <p:nvSpPr>
            <p:cNvPr id="30" name="Rettangolo 29"/>
            <p:cNvSpPr/>
            <p:nvPr/>
          </p:nvSpPr>
          <p:spPr>
            <a:xfrm>
              <a:off x="6882970" y="5500907"/>
              <a:ext cx="428786" cy="21477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sz="1200"/>
            </a:p>
          </p:txBody>
        </p:sp>
        <p:sp>
          <p:nvSpPr>
            <p:cNvPr id="31" name="Rettangolo 30"/>
            <p:cNvSpPr/>
            <p:nvPr/>
          </p:nvSpPr>
          <p:spPr>
            <a:xfrm>
              <a:off x="6882970" y="3143196"/>
              <a:ext cx="428786" cy="21477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sz="1200"/>
            </a:p>
          </p:txBody>
        </p:sp>
        <p:sp>
          <p:nvSpPr>
            <p:cNvPr id="32" name="Rectangle 16"/>
            <p:cNvSpPr>
              <a:spLocks noChangeArrowheads="1"/>
            </p:cNvSpPr>
            <p:nvPr/>
          </p:nvSpPr>
          <p:spPr bwMode="auto">
            <a:xfrm>
              <a:off x="3203575" y="1935163"/>
              <a:ext cx="1500188" cy="792162"/>
            </a:xfrm>
            <a:prstGeom prst="rect">
              <a:avLst/>
            </a:prstGeom>
            <a:solidFill>
              <a:srgbClr val="FFFF00"/>
            </a:solidFill>
            <a:ln w="9525">
              <a:solidFill>
                <a:schemeClr val="tx1"/>
              </a:solidFill>
              <a:miter lim="800000"/>
              <a:headEnd/>
              <a:tailEnd/>
            </a:ln>
          </p:spPr>
          <p:txBody>
            <a:bodyPr anchor="ctr"/>
            <a:lstStyle/>
            <a:p>
              <a:pPr algn="ctr"/>
              <a:r>
                <a:rPr lang="en-GB" sz="1100" dirty="0" smtClean="0"/>
                <a:t>Domain </a:t>
              </a:r>
              <a:r>
                <a:rPr lang="it-IT" sz="1100" dirty="0" smtClean="0"/>
                <a:t>2</a:t>
              </a:r>
              <a:endParaRPr lang="it-IT" sz="1100" dirty="0"/>
            </a:p>
          </p:txBody>
        </p:sp>
        <p:sp>
          <p:nvSpPr>
            <p:cNvPr id="33" name="Rectangle 16"/>
            <p:cNvSpPr>
              <a:spLocks noChangeArrowheads="1"/>
            </p:cNvSpPr>
            <p:nvPr/>
          </p:nvSpPr>
          <p:spPr bwMode="auto">
            <a:xfrm>
              <a:off x="6346825" y="1928813"/>
              <a:ext cx="1582738" cy="792162"/>
            </a:xfrm>
            <a:prstGeom prst="rect">
              <a:avLst/>
            </a:prstGeom>
            <a:solidFill>
              <a:srgbClr val="FFFF00"/>
            </a:solidFill>
            <a:ln w="9525">
              <a:solidFill>
                <a:schemeClr val="tx1"/>
              </a:solidFill>
              <a:miter lim="800000"/>
              <a:headEnd/>
              <a:tailEnd/>
            </a:ln>
          </p:spPr>
          <p:txBody>
            <a:bodyPr anchor="ctr"/>
            <a:lstStyle/>
            <a:p>
              <a:pPr algn="ctr"/>
              <a:r>
                <a:rPr lang="en-GB" sz="1100" dirty="0" smtClean="0"/>
                <a:t>Domain 8</a:t>
              </a:r>
              <a:endParaRPr lang="it-IT" sz="1100" dirty="0"/>
            </a:p>
          </p:txBody>
        </p:sp>
        <p:sp>
          <p:nvSpPr>
            <p:cNvPr id="34" name="Rettangolo 33"/>
            <p:cNvSpPr/>
            <p:nvPr/>
          </p:nvSpPr>
          <p:spPr>
            <a:xfrm>
              <a:off x="7036231" y="5652704"/>
              <a:ext cx="428787" cy="21477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sz="1200"/>
            </a:p>
          </p:txBody>
        </p:sp>
        <p:sp>
          <p:nvSpPr>
            <p:cNvPr id="35" name="Line 7"/>
            <p:cNvSpPr>
              <a:spLocks noChangeShapeType="1"/>
            </p:cNvSpPr>
            <p:nvPr/>
          </p:nvSpPr>
          <p:spPr bwMode="auto">
            <a:xfrm rot="16200000">
              <a:off x="5549087" y="1405531"/>
              <a:ext cx="46832" cy="1429288"/>
            </a:xfrm>
            <a:prstGeom prst="line">
              <a:avLst/>
            </a:prstGeom>
            <a:ln>
              <a:prstDash val="dash"/>
              <a:headEnd/>
              <a:tailEnd/>
            </a:ln>
          </p:spPr>
          <p:style>
            <a:lnRef idx="3">
              <a:schemeClr val="dk1"/>
            </a:lnRef>
            <a:fillRef idx="0">
              <a:schemeClr val="dk1"/>
            </a:fillRef>
            <a:effectRef idx="2">
              <a:schemeClr val="dk1"/>
            </a:effectRef>
            <a:fontRef idx="minor">
              <a:schemeClr val="tx1"/>
            </a:fontRef>
          </p:style>
          <p:txBody>
            <a:bodyPr/>
            <a:lstStyle/>
            <a:p>
              <a:pPr>
                <a:defRPr/>
              </a:pPr>
              <a:endParaRPr lang="it-IT" sz="1200"/>
            </a:p>
          </p:txBody>
        </p:sp>
        <p:sp>
          <p:nvSpPr>
            <p:cNvPr id="36" name="Line 7"/>
            <p:cNvSpPr>
              <a:spLocks noChangeShapeType="1"/>
            </p:cNvSpPr>
            <p:nvPr/>
          </p:nvSpPr>
          <p:spPr bwMode="auto">
            <a:xfrm rot="16200000">
              <a:off x="5549895" y="1834279"/>
              <a:ext cx="45216" cy="1429288"/>
            </a:xfrm>
            <a:prstGeom prst="line">
              <a:avLst/>
            </a:prstGeom>
            <a:ln>
              <a:prstDash val="dash"/>
              <a:headEnd/>
              <a:tailEnd/>
            </a:ln>
          </p:spPr>
          <p:style>
            <a:lnRef idx="3">
              <a:schemeClr val="dk1"/>
            </a:lnRef>
            <a:fillRef idx="0">
              <a:schemeClr val="dk1"/>
            </a:fillRef>
            <a:effectRef idx="2">
              <a:schemeClr val="dk1"/>
            </a:effectRef>
            <a:fontRef idx="minor">
              <a:schemeClr val="tx1"/>
            </a:fontRef>
          </p:style>
          <p:txBody>
            <a:bodyPr/>
            <a:lstStyle/>
            <a:p>
              <a:pPr>
                <a:defRPr/>
              </a:pPr>
              <a:endParaRPr lang="it-IT" sz="1200"/>
            </a:p>
          </p:txBody>
        </p:sp>
      </p:grpSp>
      <p:sp>
        <p:nvSpPr>
          <p:cNvPr id="37" name="Rettangolo 36"/>
          <p:cNvSpPr/>
          <p:nvPr/>
        </p:nvSpPr>
        <p:spPr>
          <a:xfrm>
            <a:off x="3308173" y="5149101"/>
            <a:ext cx="4648203" cy="1569660"/>
          </a:xfrm>
          <a:prstGeom prst="rect">
            <a:avLst/>
          </a:prstGeom>
        </p:spPr>
        <p:txBody>
          <a:bodyPr wrap="square">
            <a:spAutoFit/>
          </a:bodyPr>
          <a:lstStyle/>
          <a:p>
            <a:r>
              <a:rPr lang="en-US" sz="1600" dirty="0" smtClean="0"/>
              <a:t>Latest results achieved on 2012,have been published on SERIT vol.2, showing the Research Priorities definition process, gap analysis, costs associated for further developments, evaluation of TRL , and innovation as a result of technological roadmap</a:t>
            </a:r>
          </a:p>
        </p:txBody>
      </p:sp>
      <p:sp>
        <p:nvSpPr>
          <p:cNvPr id="38" name="Rettangolo 37"/>
          <p:cNvSpPr/>
          <p:nvPr/>
        </p:nvSpPr>
        <p:spPr>
          <a:xfrm>
            <a:off x="212132" y="4009351"/>
            <a:ext cx="3910869" cy="1077218"/>
          </a:xfrm>
          <a:prstGeom prst="rect">
            <a:avLst/>
          </a:prstGeom>
        </p:spPr>
        <p:txBody>
          <a:bodyPr wrap="square">
            <a:spAutoFit/>
          </a:bodyPr>
          <a:lstStyle/>
          <a:p>
            <a:pPr algn="ctr"/>
            <a:r>
              <a:rPr lang="en-US" sz="1600" dirty="0" smtClean="0"/>
              <a:t>Then, a further identification of priorities for research, taking into account European Programs (FP7, H2020, etc) guidelines;</a:t>
            </a:r>
          </a:p>
        </p:txBody>
      </p:sp>
      <p:sp>
        <p:nvSpPr>
          <p:cNvPr id="39" name="Freccia in giù 38"/>
          <p:cNvSpPr/>
          <p:nvPr/>
        </p:nvSpPr>
        <p:spPr>
          <a:xfrm>
            <a:off x="2005128" y="3374839"/>
            <a:ext cx="484632" cy="577399"/>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40" name="Freccia a destra 39"/>
          <p:cNvSpPr/>
          <p:nvPr/>
        </p:nvSpPr>
        <p:spPr>
          <a:xfrm rot="2445020">
            <a:off x="2221798" y="5409690"/>
            <a:ext cx="97840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41" name="Immagine 40" descr="newsletter_serit-e1309337638915.jpg"/>
          <p:cNvPicPr>
            <a:picLocks noChangeAspect="1"/>
          </p:cNvPicPr>
          <p:nvPr/>
        </p:nvPicPr>
        <p:blipFill>
          <a:blip r:embed="rId3" cstate="print"/>
          <a:stretch>
            <a:fillRect/>
          </a:stretch>
        </p:blipFill>
        <p:spPr>
          <a:xfrm>
            <a:off x="251520" y="2996952"/>
            <a:ext cx="889198" cy="1013686"/>
          </a:xfrm>
          <a:prstGeom prst="rect">
            <a:avLst/>
          </a:prstGeom>
          <a:ln w="28575">
            <a:solidFill>
              <a:schemeClr val="accent1"/>
            </a:solidFill>
          </a:ln>
        </p:spPr>
      </p:pic>
      <p:pic>
        <p:nvPicPr>
          <p:cNvPr id="42" name="Picture 2"/>
          <p:cNvPicPr>
            <a:picLocks noChangeAspect="1" noChangeArrowheads="1"/>
          </p:cNvPicPr>
          <p:nvPr/>
        </p:nvPicPr>
        <p:blipFill>
          <a:blip r:embed="rId4" cstate="print"/>
          <a:srcRect l="51974" t="9450" r="1958" b="12305"/>
          <a:stretch>
            <a:fillRect/>
          </a:stretch>
        </p:blipFill>
        <p:spPr bwMode="auto">
          <a:xfrm>
            <a:off x="8028384" y="5517232"/>
            <a:ext cx="1040654" cy="1196752"/>
          </a:xfrm>
          <a:prstGeom prst="rect">
            <a:avLst/>
          </a:prstGeom>
          <a:noFill/>
          <a:ln w="28575">
            <a:solidFill>
              <a:schemeClr val="accent1"/>
            </a:solidFill>
            <a:miter lim="800000"/>
            <a:headEnd/>
            <a:tailEnd/>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HAPEID" val="973RhdYw2VtDx5V9OlKJDu"/>
</p:tagLst>
</file>

<file path=ppt/tags/tag10.xml><?xml version="1.0" encoding="utf-8"?>
<p:tagLst xmlns:a="http://schemas.openxmlformats.org/drawingml/2006/main" xmlns:r="http://schemas.openxmlformats.org/officeDocument/2006/relationships" xmlns:p="http://schemas.openxmlformats.org/presentationml/2006/main">
  <p:tag name="DVSHAPEID" val="FBrSm14d2IzUTCTFLKx3Ny"/>
</p:tagLst>
</file>

<file path=ppt/tags/tag11.xml><?xml version="1.0" encoding="utf-8"?>
<p:tagLst xmlns:a="http://schemas.openxmlformats.org/drawingml/2006/main" xmlns:r="http://schemas.openxmlformats.org/officeDocument/2006/relationships" xmlns:p="http://schemas.openxmlformats.org/presentationml/2006/main">
  <p:tag name="DVSHAPEID" val="eQtETDFU6IcdMKunFRj0SL"/>
</p:tagLst>
</file>

<file path=ppt/tags/tag12.xml><?xml version="1.0" encoding="utf-8"?>
<p:tagLst xmlns:a="http://schemas.openxmlformats.org/drawingml/2006/main" xmlns:r="http://schemas.openxmlformats.org/officeDocument/2006/relationships" xmlns:p="http://schemas.openxmlformats.org/presentationml/2006/main">
  <p:tag name="DVSHAPEID" val="ec7GJj4MiXa6mApI8ry8CQ"/>
</p:tagLst>
</file>

<file path=ppt/tags/tag13.xml><?xml version="1.0" encoding="utf-8"?>
<p:tagLst xmlns:a="http://schemas.openxmlformats.org/drawingml/2006/main" xmlns:r="http://schemas.openxmlformats.org/officeDocument/2006/relationships" xmlns:p="http://schemas.openxmlformats.org/presentationml/2006/main">
  <p:tag name="DVSHAPEID" val="HGQ9an4GJMFtCgxcUmPkqf"/>
</p:tagLst>
</file>

<file path=ppt/tags/tag14.xml><?xml version="1.0" encoding="utf-8"?>
<p:tagLst xmlns:a="http://schemas.openxmlformats.org/drawingml/2006/main" xmlns:r="http://schemas.openxmlformats.org/officeDocument/2006/relationships" xmlns:p="http://schemas.openxmlformats.org/presentationml/2006/main">
  <p:tag name="DVSHAPEID" val="3FoTYXISsK9nuqQA8HIBdn"/>
</p:tagLst>
</file>

<file path=ppt/tags/tag15.xml><?xml version="1.0" encoding="utf-8"?>
<p:tagLst xmlns:a="http://schemas.openxmlformats.org/drawingml/2006/main" xmlns:r="http://schemas.openxmlformats.org/officeDocument/2006/relationships" xmlns:p="http://schemas.openxmlformats.org/presentationml/2006/main">
  <p:tag name="DVSHAPEID" val="qSY8aVwbiiqsDbKgp6YRkV"/>
</p:tagLst>
</file>

<file path=ppt/tags/tag16.xml><?xml version="1.0" encoding="utf-8"?>
<p:tagLst xmlns:a="http://schemas.openxmlformats.org/drawingml/2006/main" xmlns:r="http://schemas.openxmlformats.org/officeDocument/2006/relationships" xmlns:p="http://schemas.openxmlformats.org/presentationml/2006/main">
  <p:tag name="DVSHAPEID" val="jfM6mjd8BO2FevVPMMlgrR"/>
</p:tagLst>
</file>

<file path=ppt/tags/tag17.xml><?xml version="1.0" encoding="utf-8"?>
<p:tagLst xmlns:a="http://schemas.openxmlformats.org/drawingml/2006/main" xmlns:r="http://schemas.openxmlformats.org/officeDocument/2006/relationships" xmlns:p="http://schemas.openxmlformats.org/presentationml/2006/main">
  <p:tag name="DVSHAPEID" val="W2NEPRhBDl3vyIm4zcXaGC"/>
</p:tagLst>
</file>

<file path=ppt/tags/tag18.xml><?xml version="1.0" encoding="utf-8"?>
<p:tagLst xmlns:a="http://schemas.openxmlformats.org/drawingml/2006/main" xmlns:r="http://schemas.openxmlformats.org/officeDocument/2006/relationships" xmlns:p="http://schemas.openxmlformats.org/presentationml/2006/main">
  <p:tag name="DVSHAPEID" val="qXWflAkbv3tsjJiHumQ0aG"/>
</p:tagLst>
</file>

<file path=ppt/tags/tag19.xml><?xml version="1.0" encoding="utf-8"?>
<p:tagLst xmlns:a="http://schemas.openxmlformats.org/drawingml/2006/main" xmlns:r="http://schemas.openxmlformats.org/officeDocument/2006/relationships" xmlns:p="http://schemas.openxmlformats.org/presentationml/2006/main">
  <p:tag name="DVSHAPEID" val="CIWdsId8ihbjBQIAwHhsP0"/>
</p:tagLst>
</file>

<file path=ppt/tags/tag2.xml><?xml version="1.0" encoding="utf-8"?>
<p:tagLst xmlns:a="http://schemas.openxmlformats.org/drawingml/2006/main" xmlns:r="http://schemas.openxmlformats.org/officeDocument/2006/relationships" xmlns:p="http://schemas.openxmlformats.org/presentationml/2006/main">
  <p:tag name="DVSHAPEID" val="AbMEgxkWg8pAxd9UqtxynE"/>
</p:tagLst>
</file>

<file path=ppt/tags/tag20.xml><?xml version="1.0" encoding="utf-8"?>
<p:tagLst xmlns:a="http://schemas.openxmlformats.org/drawingml/2006/main" xmlns:r="http://schemas.openxmlformats.org/officeDocument/2006/relationships" xmlns:p="http://schemas.openxmlformats.org/presentationml/2006/main">
  <p:tag name="DVSHAPEID" val="26pCLRIBjFsJldi78BYnKc"/>
</p:tagLst>
</file>

<file path=ppt/tags/tag21.xml><?xml version="1.0" encoding="utf-8"?>
<p:tagLst xmlns:a="http://schemas.openxmlformats.org/drawingml/2006/main" xmlns:r="http://schemas.openxmlformats.org/officeDocument/2006/relationships" xmlns:p="http://schemas.openxmlformats.org/presentationml/2006/main">
  <p:tag name="DVSHAPEID" val="hZ8sZTP9JHQBGQNPWlqHXv"/>
</p:tagLst>
</file>

<file path=ppt/tags/tag22.xml><?xml version="1.0" encoding="utf-8"?>
<p:tagLst xmlns:a="http://schemas.openxmlformats.org/drawingml/2006/main" xmlns:r="http://schemas.openxmlformats.org/officeDocument/2006/relationships" xmlns:p="http://schemas.openxmlformats.org/presentationml/2006/main">
  <p:tag name="DVSHAPEID" val="QSuuhozFusfQOpuiSOLaWK"/>
</p:tagLst>
</file>

<file path=ppt/tags/tag23.xml><?xml version="1.0" encoding="utf-8"?>
<p:tagLst xmlns:a="http://schemas.openxmlformats.org/drawingml/2006/main" xmlns:r="http://schemas.openxmlformats.org/officeDocument/2006/relationships" xmlns:p="http://schemas.openxmlformats.org/presentationml/2006/main">
  <p:tag name="DVSHAPEID" val="TJxskiFCX2eM8fXvCrA3dn"/>
</p:tagLst>
</file>

<file path=ppt/tags/tag24.xml><?xml version="1.0" encoding="utf-8"?>
<p:tagLst xmlns:a="http://schemas.openxmlformats.org/drawingml/2006/main" xmlns:r="http://schemas.openxmlformats.org/officeDocument/2006/relationships" xmlns:p="http://schemas.openxmlformats.org/presentationml/2006/main">
  <p:tag name="DVSHAPEID" val="lQ1nkDtBVNz6YLWO4g0Rvd"/>
</p:tagLst>
</file>

<file path=ppt/tags/tag25.xml><?xml version="1.0" encoding="utf-8"?>
<p:tagLst xmlns:a="http://schemas.openxmlformats.org/drawingml/2006/main" xmlns:r="http://schemas.openxmlformats.org/officeDocument/2006/relationships" xmlns:p="http://schemas.openxmlformats.org/presentationml/2006/main">
  <p:tag name="DVSHAPEID" val="B2hekmckzSxvnGqWX19l6q"/>
</p:tagLst>
</file>

<file path=ppt/tags/tag26.xml><?xml version="1.0" encoding="utf-8"?>
<p:tagLst xmlns:a="http://schemas.openxmlformats.org/drawingml/2006/main" xmlns:r="http://schemas.openxmlformats.org/officeDocument/2006/relationships" xmlns:p="http://schemas.openxmlformats.org/presentationml/2006/main">
  <p:tag name="DVSHAPEID" val="d2hcyNnj3lR8fZ65i6oBdG"/>
</p:tagLst>
</file>

<file path=ppt/tags/tag27.xml><?xml version="1.0" encoding="utf-8"?>
<p:tagLst xmlns:a="http://schemas.openxmlformats.org/drawingml/2006/main" xmlns:r="http://schemas.openxmlformats.org/officeDocument/2006/relationships" xmlns:p="http://schemas.openxmlformats.org/presentationml/2006/main">
  <p:tag name="DVSHAPEID" val="ztngo7iYI96aPeX8OoWfPb"/>
</p:tagLst>
</file>

<file path=ppt/tags/tag28.xml><?xml version="1.0" encoding="utf-8"?>
<p:tagLst xmlns:a="http://schemas.openxmlformats.org/drawingml/2006/main" xmlns:r="http://schemas.openxmlformats.org/officeDocument/2006/relationships" xmlns:p="http://schemas.openxmlformats.org/presentationml/2006/main">
  <p:tag name="DVSHAPEID" val="DerrQRI2XvcxtNPipg04DH"/>
</p:tagLst>
</file>

<file path=ppt/tags/tag29.xml><?xml version="1.0" encoding="utf-8"?>
<p:tagLst xmlns:a="http://schemas.openxmlformats.org/drawingml/2006/main" xmlns:r="http://schemas.openxmlformats.org/officeDocument/2006/relationships" xmlns:p="http://schemas.openxmlformats.org/presentationml/2006/main">
  <p:tag name="DVSHAPEID" val="24aR8aiZFYQnP8PXgrfGcA"/>
</p:tagLst>
</file>

<file path=ppt/tags/tag3.xml><?xml version="1.0" encoding="utf-8"?>
<p:tagLst xmlns:a="http://schemas.openxmlformats.org/drawingml/2006/main" xmlns:r="http://schemas.openxmlformats.org/officeDocument/2006/relationships" xmlns:p="http://schemas.openxmlformats.org/presentationml/2006/main">
  <p:tag name="DVSHAPEID" val="8sBskJLstjgFxR5CXrb6Ek"/>
</p:tagLst>
</file>

<file path=ppt/tags/tag30.xml><?xml version="1.0" encoding="utf-8"?>
<p:tagLst xmlns:a="http://schemas.openxmlformats.org/drawingml/2006/main" xmlns:r="http://schemas.openxmlformats.org/officeDocument/2006/relationships" xmlns:p="http://schemas.openxmlformats.org/presentationml/2006/main">
  <p:tag name="DVSHAPEID" val="XhL9ivZGeKxWcmgZJyJXPe"/>
</p:tagLst>
</file>

<file path=ppt/tags/tag31.xml><?xml version="1.0" encoding="utf-8"?>
<p:tagLst xmlns:a="http://schemas.openxmlformats.org/drawingml/2006/main" xmlns:r="http://schemas.openxmlformats.org/officeDocument/2006/relationships" xmlns:p="http://schemas.openxmlformats.org/presentationml/2006/main">
  <p:tag name="DVSHAPEID" val="G5YGssZzPWvr6S5YRM0ZJ5"/>
</p:tagLst>
</file>

<file path=ppt/tags/tag32.xml><?xml version="1.0" encoding="utf-8"?>
<p:tagLst xmlns:a="http://schemas.openxmlformats.org/drawingml/2006/main" xmlns:r="http://schemas.openxmlformats.org/officeDocument/2006/relationships" xmlns:p="http://schemas.openxmlformats.org/presentationml/2006/main">
  <p:tag name="DVSHAPEID" val="QSWsGgHHXeLJBGaC3wGFVB"/>
</p:tagLst>
</file>

<file path=ppt/tags/tag33.xml><?xml version="1.0" encoding="utf-8"?>
<p:tagLst xmlns:a="http://schemas.openxmlformats.org/drawingml/2006/main" xmlns:r="http://schemas.openxmlformats.org/officeDocument/2006/relationships" xmlns:p="http://schemas.openxmlformats.org/presentationml/2006/main">
  <p:tag name="DVSHAPEID" val="qKgnULGWXQvAf5K0LJR7Zg"/>
</p:tagLst>
</file>

<file path=ppt/tags/tag34.xml><?xml version="1.0" encoding="utf-8"?>
<p:tagLst xmlns:a="http://schemas.openxmlformats.org/drawingml/2006/main" xmlns:r="http://schemas.openxmlformats.org/officeDocument/2006/relationships" xmlns:p="http://schemas.openxmlformats.org/presentationml/2006/main">
  <p:tag name="DVSHAPEID" val="GnhoNfJti4afsccjmW00hU"/>
</p:tagLst>
</file>

<file path=ppt/tags/tag35.xml><?xml version="1.0" encoding="utf-8"?>
<p:tagLst xmlns:a="http://schemas.openxmlformats.org/drawingml/2006/main" xmlns:r="http://schemas.openxmlformats.org/officeDocument/2006/relationships" xmlns:p="http://schemas.openxmlformats.org/presentationml/2006/main">
  <p:tag name="DVSHAPEID" val="d1r4R2KXNOBa3S6vXqctxr"/>
</p:tagLst>
</file>

<file path=ppt/tags/tag36.xml><?xml version="1.0" encoding="utf-8"?>
<p:tagLst xmlns:a="http://schemas.openxmlformats.org/drawingml/2006/main" xmlns:r="http://schemas.openxmlformats.org/officeDocument/2006/relationships" xmlns:p="http://schemas.openxmlformats.org/presentationml/2006/main">
  <p:tag name="DVSHAPEID" val="q0DyOsmV6YZL9fXInHIlhm"/>
</p:tagLst>
</file>

<file path=ppt/tags/tag37.xml><?xml version="1.0" encoding="utf-8"?>
<p:tagLst xmlns:a="http://schemas.openxmlformats.org/drawingml/2006/main" xmlns:r="http://schemas.openxmlformats.org/officeDocument/2006/relationships" xmlns:p="http://schemas.openxmlformats.org/presentationml/2006/main">
  <p:tag name="DVSHAPEID" val="Dh8jcRZzOOnMArrjeiBRHC"/>
</p:tagLst>
</file>

<file path=ppt/tags/tag38.xml><?xml version="1.0" encoding="utf-8"?>
<p:tagLst xmlns:a="http://schemas.openxmlformats.org/drawingml/2006/main" xmlns:r="http://schemas.openxmlformats.org/officeDocument/2006/relationships" xmlns:p="http://schemas.openxmlformats.org/presentationml/2006/main">
  <p:tag name="DVSHAPEID" val="biJQxe3vKba4mlqvguWxaa"/>
</p:tagLst>
</file>

<file path=ppt/tags/tag39.xml><?xml version="1.0" encoding="utf-8"?>
<p:tagLst xmlns:a="http://schemas.openxmlformats.org/drawingml/2006/main" xmlns:r="http://schemas.openxmlformats.org/officeDocument/2006/relationships" xmlns:p="http://schemas.openxmlformats.org/presentationml/2006/main">
  <p:tag name="DVSHAPEID" val="onFwh3sqKpE06QAmkKwj3b"/>
</p:tagLst>
</file>

<file path=ppt/tags/tag4.xml><?xml version="1.0" encoding="utf-8"?>
<p:tagLst xmlns:a="http://schemas.openxmlformats.org/drawingml/2006/main" xmlns:r="http://schemas.openxmlformats.org/officeDocument/2006/relationships" xmlns:p="http://schemas.openxmlformats.org/presentationml/2006/main">
  <p:tag name="DVSHAPEID" val="eWxI0TUgc46W2j3NcAaOF5"/>
</p:tagLst>
</file>

<file path=ppt/tags/tag40.xml><?xml version="1.0" encoding="utf-8"?>
<p:tagLst xmlns:a="http://schemas.openxmlformats.org/drawingml/2006/main" xmlns:r="http://schemas.openxmlformats.org/officeDocument/2006/relationships" xmlns:p="http://schemas.openxmlformats.org/presentationml/2006/main">
  <p:tag name="DVSHAPEID" val="Cw45TI26Vas0Tlb1XZ2jrK"/>
</p:tagLst>
</file>

<file path=ppt/tags/tag41.xml><?xml version="1.0" encoding="utf-8"?>
<p:tagLst xmlns:a="http://schemas.openxmlformats.org/drawingml/2006/main" xmlns:r="http://schemas.openxmlformats.org/officeDocument/2006/relationships" xmlns:p="http://schemas.openxmlformats.org/presentationml/2006/main">
  <p:tag name="DVSHAPEID" val="pmfzVUab0Q7dK8rb9JoEtu"/>
</p:tagLst>
</file>

<file path=ppt/tags/tag42.xml><?xml version="1.0" encoding="utf-8"?>
<p:tagLst xmlns:a="http://schemas.openxmlformats.org/drawingml/2006/main" xmlns:r="http://schemas.openxmlformats.org/officeDocument/2006/relationships" xmlns:p="http://schemas.openxmlformats.org/presentationml/2006/main">
  <p:tag name="DVSHAPEID" val="x6WeaiMxgKJR7IQjN8WJ9B"/>
</p:tagLst>
</file>

<file path=ppt/tags/tag43.xml><?xml version="1.0" encoding="utf-8"?>
<p:tagLst xmlns:a="http://schemas.openxmlformats.org/drawingml/2006/main" xmlns:r="http://schemas.openxmlformats.org/officeDocument/2006/relationships" xmlns:p="http://schemas.openxmlformats.org/presentationml/2006/main">
  <p:tag name="DVSHAPEID" val="TFB2zLPiUNhUO8DHJRptAm"/>
</p:tagLst>
</file>

<file path=ppt/tags/tag44.xml><?xml version="1.0" encoding="utf-8"?>
<p:tagLst xmlns:a="http://schemas.openxmlformats.org/drawingml/2006/main" xmlns:r="http://schemas.openxmlformats.org/officeDocument/2006/relationships" xmlns:p="http://schemas.openxmlformats.org/presentationml/2006/main">
  <p:tag name="DVSHAPEID" val="tT1JlQWgHJlVdhC8J1HYPW"/>
</p:tagLst>
</file>

<file path=ppt/tags/tag45.xml><?xml version="1.0" encoding="utf-8"?>
<p:tagLst xmlns:a="http://schemas.openxmlformats.org/drawingml/2006/main" xmlns:r="http://schemas.openxmlformats.org/officeDocument/2006/relationships" xmlns:p="http://schemas.openxmlformats.org/presentationml/2006/main">
  <p:tag name="DVSHAPEID" val="AcUHG6o4kG1wbI0PqZmE5y"/>
</p:tagLst>
</file>

<file path=ppt/tags/tag46.xml><?xml version="1.0" encoding="utf-8"?>
<p:tagLst xmlns:a="http://schemas.openxmlformats.org/drawingml/2006/main" xmlns:r="http://schemas.openxmlformats.org/officeDocument/2006/relationships" xmlns:p="http://schemas.openxmlformats.org/presentationml/2006/main">
  <p:tag name="DVSHAPEID" val="zSUl4A7nLCxxjOPD9PRDoF"/>
</p:tagLst>
</file>

<file path=ppt/tags/tag47.xml><?xml version="1.0" encoding="utf-8"?>
<p:tagLst xmlns:a="http://schemas.openxmlformats.org/drawingml/2006/main" xmlns:r="http://schemas.openxmlformats.org/officeDocument/2006/relationships" xmlns:p="http://schemas.openxmlformats.org/presentationml/2006/main">
  <p:tag name="DVSHAPEID" val="UH5U7UBIBaR1D1Nl2NXWUp"/>
</p:tagLst>
</file>

<file path=ppt/tags/tag48.xml><?xml version="1.0" encoding="utf-8"?>
<p:tagLst xmlns:a="http://schemas.openxmlformats.org/drawingml/2006/main" xmlns:r="http://schemas.openxmlformats.org/officeDocument/2006/relationships" xmlns:p="http://schemas.openxmlformats.org/presentationml/2006/main">
  <p:tag name="DVSHAPEID" val="YEpc0MQwMs9UXdf9tdM30m"/>
</p:tagLst>
</file>

<file path=ppt/tags/tag49.xml><?xml version="1.0" encoding="utf-8"?>
<p:tagLst xmlns:a="http://schemas.openxmlformats.org/drawingml/2006/main" xmlns:r="http://schemas.openxmlformats.org/officeDocument/2006/relationships" xmlns:p="http://schemas.openxmlformats.org/presentationml/2006/main">
  <p:tag name="DVSHAPEID" val="GhaNQNN3GrKvIrvVTOR5oo"/>
</p:tagLst>
</file>

<file path=ppt/tags/tag5.xml><?xml version="1.0" encoding="utf-8"?>
<p:tagLst xmlns:a="http://schemas.openxmlformats.org/drawingml/2006/main" xmlns:r="http://schemas.openxmlformats.org/officeDocument/2006/relationships" xmlns:p="http://schemas.openxmlformats.org/presentationml/2006/main">
  <p:tag name="DVSHAPEID" val="kSGhONw6nhZNdFUCJRxc7b"/>
</p:tagLst>
</file>

<file path=ppt/tags/tag50.xml><?xml version="1.0" encoding="utf-8"?>
<p:tagLst xmlns:a="http://schemas.openxmlformats.org/drawingml/2006/main" xmlns:r="http://schemas.openxmlformats.org/officeDocument/2006/relationships" xmlns:p="http://schemas.openxmlformats.org/presentationml/2006/main">
  <p:tag name="DVSHAPEID" val="SJ4z5SkJaQpBX81dW2JIMH"/>
</p:tagLst>
</file>

<file path=ppt/tags/tag51.xml><?xml version="1.0" encoding="utf-8"?>
<p:tagLst xmlns:a="http://schemas.openxmlformats.org/drawingml/2006/main" xmlns:r="http://schemas.openxmlformats.org/officeDocument/2006/relationships" xmlns:p="http://schemas.openxmlformats.org/presentationml/2006/main">
  <p:tag name="DVSHAPEID" val="9suNEykYcUYhorJhIVJWhU"/>
</p:tagLst>
</file>

<file path=ppt/tags/tag52.xml><?xml version="1.0" encoding="utf-8"?>
<p:tagLst xmlns:a="http://schemas.openxmlformats.org/drawingml/2006/main" xmlns:r="http://schemas.openxmlformats.org/officeDocument/2006/relationships" xmlns:p="http://schemas.openxmlformats.org/presentationml/2006/main">
  <p:tag name="DVSHAPEID" val="56unTGSPmFCaAB4hdLpbEu"/>
</p:tagLst>
</file>

<file path=ppt/tags/tag53.xml><?xml version="1.0" encoding="utf-8"?>
<p:tagLst xmlns:a="http://schemas.openxmlformats.org/drawingml/2006/main" xmlns:r="http://schemas.openxmlformats.org/officeDocument/2006/relationships" xmlns:p="http://schemas.openxmlformats.org/presentationml/2006/main">
  <p:tag name="DVSHAPEID" val="DGJzuEjNZPqemojhED5myi"/>
</p:tagLst>
</file>

<file path=ppt/tags/tag54.xml><?xml version="1.0" encoding="utf-8"?>
<p:tagLst xmlns:a="http://schemas.openxmlformats.org/drawingml/2006/main" xmlns:r="http://schemas.openxmlformats.org/officeDocument/2006/relationships" xmlns:p="http://schemas.openxmlformats.org/presentationml/2006/main">
  <p:tag name="DVSHAPEID" val="EeQ7cqHYx5gBtNDjcdvyGN"/>
</p:tagLst>
</file>

<file path=ppt/tags/tag55.xml><?xml version="1.0" encoding="utf-8"?>
<p:tagLst xmlns:a="http://schemas.openxmlformats.org/drawingml/2006/main" xmlns:r="http://schemas.openxmlformats.org/officeDocument/2006/relationships" xmlns:p="http://schemas.openxmlformats.org/presentationml/2006/main">
  <p:tag name="DVSHAPEID" val="KleGXW6L5hVk1vImsT60ik"/>
</p:tagLst>
</file>

<file path=ppt/tags/tag56.xml><?xml version="1.0" encoding="utf-8"?>
<p:tagLst xmlns:a="http://schemas.openxmlformats.org/drawingml/2006/main" xmlns:r="http://schemas.openxmlformats.org/officeDocument/2006/relationships" xmlns:p="http://schemas.openxmlformats.org/presentationml/2006/main">
  <p:tag name="DVSHAPEID" val="YLUwDlrSR0CRtvTwsLRL0Y"/>
</p:tagLst>
</file>

<file path=ppt/tags/tag6.xml><?xml version="1.0" encoding="utf-8"?>
<p:tagLst xmlns:a="http://schemas.openxmlformats.org/drawingml/2006/main" xmlns:r="http://schemas.openxmlformats.org/officeDocument/2006/relationships" xmlns:p="http://schemas.openxmlformats.org/presentationml/2006/main">
  <p:tag name="DVSHAPEID" val="yBPLz9eAVQF9BF1I56K6HP"/>
</p:tagLst>
</file>

<file path=ppt/tags/tag7.xml><?xml version="1.0" encoding="utf-8"?>
<p:tagLst xmlns:a="http://schemas.openxmlformats.org/drawingml/2006/main" xmlns:r="http://schemas.openxmlformats.org/officeDocument/2006/relationships" xmlns:p="http://schemas.openxmlformats.org/presentationml/2006/main">
  <p:tag name="DVSHAPEID" val="Wf5nSAQihsY9j5s2emRMl8"/>
</p:tagLst>
</file>

<file path=ppt/tags/tag8.xml><?xml version="1.0" encoding="utf-8"?>
<p:tagLst xmlns:a="http://schemas.openxmlformats.org/drawingml/2006/main" xmlns:r="http://schemas.openxmlformats.org/officeDocument/2006/relationships" xmlns:p="http://schemas.openxmlformats.org/presentationml/2006/main">
  <p:tag name="DVSHAPEID" val="744fB1Mqr1tIEAFchEJCzd"/>
</p:tagLst>
</file>

<file path=ppt/tags/tag9.xml><?xml version="1.0" encoding="utf-8"?>
<p:tagLst xmlns:a="http://schemas.openxmlformats.org/drawingml/2006/main" xmlns:r="http://schemas.openxmlformats.org/officeDocument/2006/relationships" xmlns:p="http://schemas.openxmlformats.org/presentationml/2006/main">
  <p:tag name="DVSHAPEID" val="arlVg2SoeVuN71jDYPwQ0X"/>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4022</TotalTime>
  <Words>1635</Words>
  <Application>Microsoft Office PowerPoint</Application>
  <PresentationFormat>Presentazione su schermo (4:3)</PresentationFormat>
  <Paragraphs>299</Paragraphs>
  <Slides>19</Slides>
  <Notes>19</Notes>
  <HiddenSlides>0</HiddenSlides>
  <MMClips>0</MMClips>
  <ScaleCrop>false</ScaleCrop>
  <HeadingPairs>
    <vt:vector size="4" baseType="variant">
      <vt:variant>
        <vt:lpstr>Tema</vt:lpstr>
      </vt:variant>
      <vt:variant>
        <vt:i4>1</vt:i4>
      </vt:variant>
      <vt:variant>
        <vt:lpstr>Titoli diapositive</vt:lpstr>
      </vt:variant>
      <vt:variant>
        <vt:i4>19</vt:i4>
      </vt:variant>
    </vt:vector>
  </HeadingPairs>
  <TitlesOfParts>
    <vt:vector size="20" baseType="lpstr">
      <vt:lpstr>Tema di Office</vt:lpstr>
      <vt:lpstr>Position paper on H2020</vt:lpstr>
      <vt:lpstr>Presentazione standard di PowerPoint</vt:lpstr>
      <vt:lpstr>Presentazione standard di PowerPoint</vt:lpstr>
      <vt:lpstr>Presentazione standard di PowerPoint</vt:lpstr>
      <vt:lpstr>Presentazione standard di PowerPoint</vt:lpstr>
      <vt:lpstr>SERIT –  a Matrix Organization Technological Areas and Sectors</vt:lpstr>
      <vt:lpstr>Matrix</vt:lpstr>
      <vt:lpstr>STATUS …</vt:lpstr>
      <vt:lpstr>Methodology : how to develop Technologies enabling the needed capabilities for each Domain</vt:lpstr>
      <vt:lpstr>Presentazione standard di PowerPoint</vt:lpstr>
      <vt:lpstr>Presentazione standard di PowerPoint</vt:lpstr>
      <vt:lpstr>Associated Technologies </vt:lpstr>
      <vt:lpstr>What is Horizon 2020</vt:lpstr>
      <vt:lpstr>A time line for Horizon 2020</vt:lpstr>
      <vt:lpstr>The H2020 New Structure</vt:lpstr>
      <vt:lpstr>Presentazione standard di PowerPoint</vt:lpstr>
      <vt:lpstr>Specific thematics addressed by SERIT</vt:lpstr>
      <vt:lpstr>Societal challenges – Protecting freedom and security in Europe</vt:lpstr>
      <vt:lpstr>Presentazione standard di PowerPoint</vt:lpstr>
    </vt:vector>
  </TitlesOfParts>
  <Company>aecma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SERIT vs H2020</dc:title>
  <dc:creator>LG</dc:creator>
  <cp:lastModifiedBy>x2</cp:lastModifiedBy>
  <cp:revision>423</cp:revision>
  <dcterms:created xsi:type="dcterms:W3CDTF">2009-09-07T10:55:34Z</dcterms:created>
  <dcterms:modified xsi:type="dcterms:W3CDTF">2013-02-12T05:35:52Z</dcterms:modified>
</cp:coreProperties>
</file>