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tags/tag29.xml" ContentType="application/vnd.openxmlformats-officedocument.presentationml.tag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30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tags/tag3.xml" ContentType="application/vnd.openxmlformats-officedocument.presentationml.tags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ppt/tags/tag28.xml" ContentType="application/vnd.openxmlformats-officedocument.presentationml.tags+xml"/>
  <Override PartName="/ppt/tags/tag37.xml" ContentType="application/vnd.openxmlformats-officedocument.presentationml.tag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332" r:id="rId2"/>
    <p:sldId id="333" r:id="rId3"/>
    <p:sldId id="337" r:id="rId4"/>
    <p:sldId id="335" r:id="rId5"/>
    <p:sldId id="339" r:id="rId6"/>
    <p:sldId id="341" r:id="rId7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110" autoAdjust="0"/>
    <p:restoredTop sz="94595" autoAdjust="0"/>
  </p:normalViewPr>
  <p:slideViewPr>
    <p:cSldViewPr>
      <p:cViewPr>
        <p:scale>
          <a:sx n="100" d="100"/>
          <a:sy n="100" d="100"/>
        </p:scale>
        <p:origin x="-108" y="-1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6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B818F0E3-D6A6-40C2-8569-CF1503B21B9A}" type="slidenum">
              <a:rPr lang="en-GB"/>
              <a:pPr>
                <a:defRPr/>
              </a:pPr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4169327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egnaposto immagine diapositiva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15362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it-IT" smtClean="0"/>
          </a:p>
        </p:txBody>
      </p:sp>
      <p:sp>
        <p:nvSpPr>
          <p:cNvPr id="15363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23ABF9B-B703-45E6-BD90-BAA29F402034}" type="slidenum">
              <a:rPr lang="it-IT" smtClean="0">
                <a:solidFill>
                  <a:srgbClr val="000000"/>
                </a:solidFill>
                <a:cs typeface="Arial" charset="0"/>
              </a:rPr>
              <a:pPr/>
              <a:t>1</a:t>
            </a:fld>
            <a:endParaRPr lang="it-IT" smtClean="0">
              <a:solidFill>
                <a:srgbClr val="000000"/>
              </a:solidFill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0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13.xml"/><Relationship Id="rId2" Type="http://schemas.openxmlformats.org/officeDocument/2006/relationships/tags" Target="../tags/tag12.xml"/><Relationship Id="rId1" Type="http://schemas.openxmlformats.org/officeDocument/2006/relationships/tags" Target="../tags/tag11.xml"/><Relationship Id="rId6" Type="http://schemas.openxmlformats.org/officeDocument/2006/relationships/image" Target="../media/image1.png"/><Relationship Id="rId5" Type="http://schemas.openxmlformats.org/officeDocument/2006/relationships/slideMaster" Target="../slideMasters/slideMaster1.xml"/><Relationship Id="rId4" Type="http://schemas.openxmlformats.org/officeDocument/2006/relationships/tags" Target="../tags/tag14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4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20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tags" Target="../tags/tag26.xml"/><Relationship Id="rId2" Type="http://schemas.openxmlformats.org/officeDocument/2006/relationships/tags" Target="../tags/tag25.xml"/><Relationship Id="rId1" Type="http://schemas.openxmlformats.org/officeDocument/2006/relationships/tags" Target="../tags/tag24.xml"/><Relationship Id="rId4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tags" Target="../tags/tag29.xml"/><Relationship Id="rId2" Type="http://schemas.openxmlformats.org/officeDocument/2006/relationships/tags" Target="../tags/tag28.xml"/><Relationship Id="rId1" Type="http://schemas.openxmlformats.org/officeDocument/2006/relationships/tags" Target="../tags/tag27.xml"/><Relationship Id="rId4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0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6"/>
          <p:cNvGrpSpPr>
            <a:grpSpLocks/>
          </p:cNvGrpSpPr>
          <p:nvPr userDrawn="1">
            <p:custDataLst>
              <p:tags r:id="rId1"/>
            </p:custDataLst>
          </p:nvPr>
        </p:nvGrpSpPr>
        <p:grpSpPr bwMode="auto">
          <a:xfrm>
            <a:off x="0" y="0"/>
            <a:ext cx="9144000" cy="1370013"/>
            <a:chOff x="-2" y="-1"/>
            <a:chExt cx="9144002" cy="1369641"/>
          </a:xfrm>
        </p:grpSpPr>
        <p:pic>
          <p:nvPicPr>
            <p:cNvPr id="5" name="Immagine 7" descr="serit10.png"/>
            <p:cNvPicPr>
              <a:picLocks noChangeAspect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-2" y="618039"/>
              <a:ext cx="1633849" cy="6159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ttangolo 8"/>
            <p:cNvSpPr/>
            <p:nvPr userDrawn="1"/>
          </p:nvSpPr>
          <p:spPr>
            <a:xfrm>
              <a:off x="-2" y="-1"/>
              <a:ext cx="9144002" cy="5142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7" name="Rettangolo 9"/>
            <p:cNvSpPr/>
            <p:nvPr userDrawn="1"/>
          </p:nvSpPr>
          <p:spPr>
            <a:xfrm>
              <a:off x="-2" y="1323615"/>
              <a:ext cx="9144002" cy="4602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>
                <a:solidFill>
                  <a:prstClr val="white"/>
                </a:solidFill>
              </a:endParaRPr>
            </a:p>
          </p:txBody>
        </p:sp>
      </p:grpSp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8" name="Segnaposto data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CF98CD2-983B-4CB8-AE65-5E77900B5CB4}" type="datetimeFigureOut">
              <a:rPr lang="it-IT"/>
              <a:pPr>
                <a:defRPr/>
              </a:pPr>
              <a:t>11/02/2013</a:t>
            </a:fld>
            <a:endParaRPr lang="it-IT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273AA92-0934-4CB6-A4D9-DFB4C8B02D6C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FD42B1E-06AC-48D4-9D80-ACD7B7CB61BB}" type="datetimeFigureOut">
              <a:rPr lang="it-IT"/>
              <a:pPr>
                <a:defRPr/>
              </a:pPr>
              <a:t>11/02/2013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DA41CD1-F206-4AA8-AE2D-A626C05383B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60ECCDF1-E5CF-4A55-B23B-692CC5474B30}" type="datetimeFigureOut">
              <a:rPr lang="it-IT"/>
              <a:pPr>
                <a:defRPr/>
              </a:pPr>
              <a:t>11/02/2013</a:t>
            </a:fld>
            <a:endParaRPr lang="it-IT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0AA056E-504E-48E7-8E32-B289DEA7E5F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uppo 6"/>
          <p:cNvGrpSpPr>
            <a:grpSpLocks/>
          </p:cNvGrpSpPr>
          <p:nvPr userDrawn="1">
            <p:custDataLst>
              <p:tags r:id="rId1"/>
            </p:custDataLst>
          </p:nvPr>
        </p:nvGrpSpPr>
        <p:grpSpPr bwMode="auto">
          <a:xfrm>
            <a:off x="0" y="0"/>
            <a:ext cx="9144000" cy="1370013"/>
            <a:chOff x="-2" y="-1"/>
            <a:chExt cx="9144002" cy="1369641"/>
          </a:xfrm>
        </p:grpSpPr>
        <p:pic>
          <p:nvPicPr>
            <p:cNvPr id="5" name="Immagine 7" descr="serit10.png"/>
            <p:cNvPicPr>
              <a:picLocks noChangeAspect="1"/>
            </p:cNvPicPr>
            <p:nvPr userDrawn="1"/>
          </p:nvPicPr>
          <p:blipFill>
            <a:blip r:embed="rId6" cstate="print"/>
            <a:srcRect/>
            <a:stretch>
              <a:fillRect/>
            </a:stretch>
          </p:blipFill>
          <p:spPr bwMode="auto">
            <a:xfrm>
              <a:off x="-2" y="618039"/>
              <a:ext cx="1633849" cy="6159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ttangolo 8"/>
            <p:cNvSpPr/>
            <p:nvPr userDrawn="1"/>
          </p:nvSpPr>
          <p:spPr>
            <a:xfrm>
              <a:off x="-2" y="-1"/>
              <a:ext cx="9144002" cy="5142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7" name="Rettangolo 9"/>
            <p:cNvSpPr/>
            <p:nvPr userDrawn="1"/>
          </p:nvSpPr>
          <p:spPr>
            <a:xfrm>
              <a:off x="-2" y="1323615"/>
              <a:ext cx="9144002" cy="4602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>
                <a:solidFill>
                  <a:prstClr val="white"/>
                </a:solidFill>
              </a:endParaRPr>
            </a:p>
          </p:txBody>
        </p:sp>
      </p:grp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8" name="Segnaposto data 3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>
          <a:xfrm>
            <a:off x="179388" y="6356350"/>
            <a:ext cx="21336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5C496CB-3EFB-4D60-B74E-035F907881A5}" type="datetimeFigureOut">
              <a:rPr lang="it-IT"/>
              <a:pPr>
                <a:defRPr/>
              </a:pPr>
              <a:t>11/02/2013</a:t>
            </a:fld>
            <a:endParaRPr lang="it-IT"/>
          </a:p>
        </p:txBody>
      </p:sp>
      <p:sp>
        <p:nvSpPr>
          <p:cNvPr id="9" name="Segnaposto piè di pagina 4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10" name="Segnaposto numero diapositiva 5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>
          <a:xfrm>
            <a:off x="6851650" y="6356350"/>
            <a:ext cx="2133600" cy="365125"/>
          </a:xfrm>
        </p:spPr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E9A9CBB1-AB6D-43E1-8FF9-8DCE235FEC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0F3A168-07C4-42BA-B4F2-6242ABDC159D}" type="datetimeFigureOut">
              <a:rPr lang="it-IT"/>
              <a:pPr>
                <a:defRPr/>
              </a:pPr>
              <a:t>11/02/2013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E5635D6-765C-4F92-988C-AB15BB7DEC1E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8" name="Titolo 1"/>
          <p:cNvSpPr>
            <a:spLocks noGrp="1"/>
          </p:cNvSpPr>
          <p:nvPr>
            <p:ph type="title"/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F132338-B7F4-433E-84A7-D5B2FDA8E1E2}" type="datetimeFigureOut">
              <a:rPr lang="it-IT"/>
              <a:pPr>
                <a:defRPr/>
              </a:pPr>
              <a:t>11/02/2013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8AD98C99-D5C3-470D-AAA9-3771E79CCD5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10" name="Titolo 1"/>
          <p:cNvSpPr>
            <a:spLocks noGrp="1"/>
          </p:cNvSpPr>
          <p:nvPr>
            <p:ph type="title"/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117013D9-5B91-44EF-9135-1783D9AF5A5B}" type="datetimeFigureOut">
              <a:rPr lang="it-IT"/>
              <a:pPr>
                <a:defRPr/>
              </a:pPr>
              <a:t>11/02/2013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E08A7D5-0F31-4F17-A591-843A698A475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1"/>
          <p:cNvSpPr>
            <a:spLocks noGrp="1"/>
          </p:cNvSpPr>
          <p:nvPr>
            <p:ph type="title"/>
          </p:nvPr>
        </p:nvSpPr>
        <p:spPr>
          <a:xfrm>
            <a:off x="1650669" y="522514"/>
            <a:ext cx="7303325" cy="79564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it-IT" dirty="0" smtClean="0"/>
              <a:t>Fare clic per modificare lo stile del titolo</a:t>
            </a:r>
            <a:endParaRPr lang="it-IT" dirty="0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F06CF1DB-0427-4ED2-8E19-F73BEA4CE953}" type="datetimeFigureOut">
              <a:rPr lang="it-IT"/>
              <a:pPr>
                <a:defRPr/>
              </a:pPr>
              <a:t>11/02/2013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9C4765B1-CD1E-4863-AAF1-84E0510468CD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5F598F6-D895-49CC-9F72-E5F8FF33A8D6}" type="datetimeFigureOut">
              <a:rPr lang="it-IT"/>
              <a:pPr>
                <a:defRPr/>
              </a:pPr>
              <a:t>11/02/2013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9A2A4BF-4505-4DBE-90EB-893A3958A691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o 11"/>
          <p:cNvGrpSpPr>
            <a:grpSpLocks/>
          </p:cNvGrpSpPr>
          <p:nvPr userDrawn="1">
            <p:custDataLst>
              <p:tags r:id="rId1"/>
            </p:custDataLst>
          </p:nvPr>
        </p:nvGrpSpPr>
        <p:grpSpPr bwMode="auto">
          <a:xfrm>
            <a:off x="0" y="0"/>
            <a:ext cx="9144000" cy="1370013"/>
            <a:chOff x="-2" y="-1"/>
            <a:chExt cx="9144002" cy="1369641"/>
          </a:xfrm>
        </p:grpSpPr>
        <p:pic>
          <p:nvPicPr>
            <p:cNvPr id="3" name="Immagine 7" descr="serit10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-2" y="618039"/>
              <a:ext cx="1633849" cy="6159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4" name="Rettangolo 8"/>
            <p:cNvSpPr/>
            <p:nvPr userDrawn="1"/>
          </p:nvSpPr>
          <p:spPr>
            <a:xfrm>
              <a:off x="-2" y="-1"/>
              <a:ext cx="9144002" cy="5142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5" name="Rettangolo 9"/>
            <p:cNvSpPr/>
            <p:nvPr userDrawn="1"/>
          </p:nvSpPr>
          <p:spPr>
            <a:xfrm>
              <a:off x="-2" y="1323615"/>
              <a:ext cx="9144002" cy="4602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  <p:custDataLst>
              <p:tags r:id="rId1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8CCB4C8-CB5A-448A-9D76-4BF9FEAC7222}" type="datetimeFigureOut">
              <a:rPr lang="it-IT"/>
              <a:pPr>
                <a:defRPr/>
              </a:pPr>
              <a:t>11/02/2013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720168DE-4C4A-42E0-BC70-54A9C52BA40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18" Type="http://schemas.openxmlformats.org/officeDocument/2006/relationships/tags" Target="../tags/tag6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tags" Target="../tags/tag5.xml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4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ags" Target="../tags/tag3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  <p:custDataLst>
              <p:tags r:id="rId15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B7CCCD90-93F2-4713-A00F-5102C76CD18C}" type="datetimeFigureOut">
              <a:rPr lang="it-IT"/>
              <a:pPr>
                <a:defRPr/>
              </a:pPr>
              <a:t>11/02/2013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  <p:custDataLst>
              <p:tags r:id="rId16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  <p:custDataLst>
              <p:tags r:id="rId17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  <a:cs typeface="+mn-cs"/>
              </a:defRPr>
            </a:lvl1pPr>
          </a:lstStyle>
          <a:p>
            <a:pPr>
              <a:defRPr/>
            </a:pPr>
            <a:fld id="{02A83E64-5FAE-4E10-A998-9C77F62938E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  <p:grpSp>
        <p:nvGrpSpPr>
          <p:cNvPr id="1031" name="Gruppo 6"/>
          <p:cNvGrpSpPr>
            <a:grpSpLocks/>
          </p:cNvGrpSpPr>
          <p:nvPr userDrawn="1">
            <p:custDataLst>
              <p:tags r:id="rId18"/>
            </p:custDataLst>
          </p:nvPr>
        </p:nvGrpSpPr>
        <p:grpSpPr bwMode="auto">
          <a:xfrm>
            <a:off x="0" y="0"/>
            <a:ext cx="9144000" cy="1370013"/>
            <a:chOff x="-2" y="-1"/>
            <a:chExt cx="9144002" cy="1369641"/>
          </a:xfrm>
        </p:grpSpPr>
        <p:pic>
          <p:nvPicPr>
            <p:cNvPr id="1032" name="Immagine 7" descr="serit10.png"/>
            <p:cNvPicPr>
              <a:picLocks noChangeAspect="1"/>
            </p:cNvPicPr>
            <p:nvPr userDrawn="1"/>
          </p:nvPicPr>
          <p:blipFill>
            <a:blip r:embed="rId19" cstate="print"/>
            <a:srcRect/>
            <a:stretch>
              <a:fillRect/>
            </a:stretch>
          </p:blipFill>
          <p:spPr bwMode="auto">
            <a:xfrm>
              <a:off x="-2" y="618039"/>
              <a:ext cx="1633849" cy="61590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ttangolo 8"/>
            <p:cNvSpPr/>
            <p:nvPr userDrawn="1"/>
          </p:nvSpPr>
          <p:spPr>
            <a:xfrm>
              <a:off x="-2" y="-1"/>
              <a:ext cx="9144002" cy="514210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>
                <a:solidFill>
                  <a:prstClr val="white"/>
                </a:solidFill>
              </a:endParaRPr>
            </a:p>
          </p:txBody>
        </p:sp>
        <p:sp>
          <p:nvSpPr>
            <p:cNvPr id="10" name="Rettangolo 9"/>
            <p:cNvSpPr/>
            <p:nvPr userDrawn="1"/>
          </p:nvSpPr>
          <p:spPr>
            <a:xfrm>
              <a:off x="-2" y="1323615"/>
              <a:ext cx="9144002" cy="46025"/>
            </a:xfrm>
            <a:prstGeom prst="rec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it-IT">
                <a:solidFill>
                  <a:prstClr val="white"/>
                </a:solidFill>
              </a:endParaRPr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ottotitolo 3"/>
          <p:cNvSpPr>
            <a:spLocks noGrp="1"/>
          </p:cNvSpPr>
          <p:nvPr>
            <p:ph type="subTitle" idx="1"/>
          </p:nvPr>
        </p:nvSpPr>
        <p:spPr>
          <a:xfrm>
            <a:off x="1371600" y="3068638"/>
            <a:ext cx="6400800" cy="2570162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sz="4000" b="1" dirty="0" smtClean="0"/>
              <a:t>SERIT – SG8</a:t>
            </a:r>
            <a:endParaRPr lang="it-IT" b="1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it-IT" dirty="0" smtClean="0"/>
              <a:t>Contributo per la preparazione di HORIZON 2020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it-IT" dirty="0"/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olo 1"/>
          <p:cNvSpPr>
            <a:spLocks noGrp="1"/>
          </p:cNvSpPr>
          <p:nvPr>
            <p:ph type="title"/>
          </p:nvPr>
        </p:nvSpPr>
        <p:spPr>
          <a:xfrm>
            <a:off x="1651000" y="522288"/>
            <a:ext cx="7302500" cy="795337"/>
          </a:xfrm>
        </p:spPr>
        <p:txBody>
          <a:bodyPr/>
          <a:lstStyle/>
          <a:p>
            <a:pPr eaLnBrk="1" hangingPunct="1"/>
            <a:r>
              <a:rPr lang="it-IT" smtClean="0">
                <a:solidFill>
                  <a:srgbClr val="FF0000"/>
                </a:solidFill>
              </a:rPr>
              <a:t>Introduction (1/2)</a:t>
            </a:r>
          </a:p>
        </p:txBody>
      </p:sp>
      <p:sp>
        <p:nvSpPr>
          <p:cNvPr id="16386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solidFill>
                  <a:srgbClr val="A6A6A6"/>
                </a:solidFill>
              </a:rPr>
              <a:t>«Smart Cities and Communities» is a multidisciplinary theme, involving not only Energy and ICT, but also Mobility, Logistics  and, specifically, Security.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A6A6A6"/>
                </a:solidFill>
              </a:rPr>
              <a:t>In fact Secure Societies require safe &amp; secure cities and therefore Security needs to be a core part of any Smart City: there can be no smartness without safety and security</a:t>
            </a: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A6A6A6"/>
                </a:solidFill>
              </a:rPr>
              <a:t>A Smart City is by definition a Network of Networks, i.e. a cooperative environment in which many infrastructures (smart and not-so-smart) provide services to citizens</a:t>
            </a:r>
          </a:p>
          <a:p>
            <a:pPr eaLnBrk="1" hangingPunct="1"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These infrastructures are always interrelated (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all,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at a minimum,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dependent on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energy and TLC) and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are therefore prone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to the risk of a waterfall effect in case of failures</a:t>
            </a:r>
          </a:p>
          <a:p>
            <a:pPr eaLnBrk="1" hangingPunct="1">
              <a:buFont typeface="Arial" charset="0"/>
              <a:buNone/>
              <a:defRPr/>
            </a:pPr>
            <a:endParaRPr lang="en-US" sz="2400" dirty="0" smtClean="0">
              <a:solidFill>
                <a:srgbClr val="A6A6A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olo 1"/>
          <p:cNvSpPr>
            <a:spLocks noGrp="1"/>
          </p:cNvSpPr>
          <p:nvPr>
            <p:ph type="title"/>
          </p:nvPr>
        </p:nvSpPr>
        <p:spPr>
          <a:xfrm>
            <a:off x="1651000" y="522288"/>
            <a:ext cx="7302500" cy="795337"/>
          </a:xfrm>
        </p:spPr>
        <p:txBody>
          <a:bodyPr/>
          <a:lstStyle/>
          <a:p>
            <a:pPr eaLnBrk="1" hangingPunct="1"/>
            <a:r>
              <a:rPr lang="it-IT" smtClean="0">
                <a:solidFill>
                  <a:srgbClr val="FF0000"/>
                </a:solidFill>
              </a:rPr>
              <a:t>Introduction (2/2)</a:t>
            </a:r>
          </a:p>
        </p:txBody>
      </p:sp>
      <p:sp>
        <p:nvSpPr>
          <p:cNvPr id="17410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 eaLnBrk="1" hangingPunct="1"/>
            <a:r>
              <a:rPr lang="en-US" sz="2400" smtClean="0">
                <a:solidFill>
                  <a:srgbClr val="A6A6A6"/>
                </a:solidFill>
              </a:rPr>
              <a:t>In Smart Cities, Security must thus be considered along two dimensions: </a:t>
            </a:r>
          </a:p>
          <a:p>
            <a:pPr lvl="1" eaLnBrk="1" hangingPunct="1">
              <a:buFont typeface="Calibri" pitchFamily="34" charset="0"/>
              <a:buAutoNum type="arabicPeriod"/>
            </a:pPr>
            <a:r>
              <a:rPr lang="en-US" sz="2000" smtClean="0">
                <a:solidFill>
                  <a:srgbClr val="A6A6A6"/>
                </a:solidFill>
              </a:rPr>
              <a:t>Protection and resilience of the Network of Networks on which Smart Cities are based and on which they depend</a:t>
            </a:r>
          </a:p>
          <a:p>
            <a:pPr lvl="1" eaLnBrk="1" hangingPunct="1">
              <a:buFont typeface="Calibri" pitchFamily="34" charset="0"/>
              <a:buAutoNum type="arabicPeriod"/>
            </a:pPr>
            <a:r>
              <a:rPr lang="en-US" sz="2000" smtClean="0">
                <a:solidFill>
                  <a:srgbClr val="A6A6A6"/>
                </a:solidFill>
              </a:rPr>
              <a:t>Urban Security, both traditional and innovative  </a:t>
            </a:r>
            <a:br>
              <a:rPr lang="en-US" sz="2000" smtClean="0">
                <a:solidFill>
                  <a:srgbClr val="A6A6A6"/>
                </a:solidFill>
              </a:rPr>
            </a:br>
            <a:r>
              <a:rPr lang="en-US" sz="2000" smtClean="0">
                <a:solidFill>
                  <a:srgbClr val="A6A6A6"/>
                </a:solidFill>
              </a:rPr>
              <a:t>(e.g. participated security)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Titolo 1"/>
          <p:cNvSpPr>
            <a:spLocks noGrp="1"/>
          </p:cNvSpPr>
          <p:nvPr>
            <p:ph type="title"/>
          </p:nvPr>
        </p:nvSpPr>
        <p:spPr>
          <a:xfrm>
            <a:off x="1619250" y="549275"/>
            <a:ext cx="7302500" cy="795338"/>
          </a:xfrm>
        </p:spPr>
        <p:txBody>
          <a:bodyPr/>
          <a:lstStyle/>
          <a:p>
            <a:pPr eaLnBrk="1" hangingPunct="1"/>
            <a:r>
              <a:rPr lang="it-IT" smtClean="0">
                <a:solidFill>
                  <a:srgbClr val="FF0000"/>
                </a:solidFill>
              </a:rPr>
              <a:t>Proposal 1/3</a:t>
            </a:r>
          </a:p>
        </p:txBody>
      </p:sp>
      <p:sp>
        <p:nvSpPr>
          <p:cNvPr id="18434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578850" cy="4525963"/>
          </a:xfrm>
        </p:spPr>
        <p:txBody>
          <a:bodyPr/>
          <a:lstStyle/>
          <a:p>
            <a:pPr eaLnBrk="1" hangingPunct="1">
              <a:defRPr/>
            </a:pPr>
            <a:r>
              <a:rPr lang="en-US" sz="2400" dirty="0">
                <a:solidFill>
                  <a:srgbClr val="A6A6A6"/>
                </a:solidFill>
              </a:rPr>
              <a:t>Smart Cities </a:t>
            </a:r>
            <a:r>
              <a:rPr lang="en-US" sz="2400" dirty="0" smtClean="0">
                <a:solidFill>
                  <a:srgbClr val="A6A6A6"/>
                </a:solidFill>
              </a:rPr>
              <a:t>must: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A6A6A6"/>
                </a:solidFill>
              </a:rPr>
              <a:t>define a common technology framework to </a:t>
            </a:r>
            <a:r>
              <a:rPr lang="en-US" sz="2000" dirty="0">
                <a:solidFill>
                  <a:srgbClr val="A6A6A6"/>
                </a:solidFill>
              </a:rPr>
              <a:t>address the opportunity to track events </a:t>
            </a:r>
            <a:r>
              <a:rPr lang="en-US" sz="2000" dirty="0" smtClean="0">
                <a:solidFill>
                  <a:srgbClr val="A6A6A6"/>
                </a:solidFill>
              </a:rPr>
              <a:t>through </a:t>
            </a:r>
            <a:r>
              <a:rPr lang="en-US" sz="2000" dirty="0">
                <a:solidFill>
                  <a:srgbClr val="A6A6A6"/>
                </a:solidFill>
              </a:rPr>
              <a:t>the correlation of multiple heterogeneous data</a:t>
            </a:r>
          </a:p>
          <a:p>
            <a:pPr lvl="1" eaLnBrk="1" hangingPunct="1">
              <a:defRPr/>
            </a:pPr>
            <a:r>
              <a:rPr lang="en-US" sz="2000" dirty="0" smtClean="0">
                <a:solidFill>
                  <a:srgbClr val="A6A6A6"/>
                </a:solidFill>
              </a:rPr>
              <a:t>implement </a:t>
            </a:r>
            <a:r>
              <a:rPr lang="en-US" sz="2000" dirty="0">
                <a:solidFill>
                  <a:srgbClr val="A6A6A6"/>
                </a:solidFill>
              </a:rPr>
              <a:t>common policies to address the way prevention, protection and mitigation of security events are managed in a cooperative </a:t>
            </a:r>
            <a:r>
              <a:rPr lang="en-US" sz="2000" dirty="0" smtClean="0">
                <a:solidFill>
                  <a:srgbClr val="A6A6A6"/>
                </a:solidFill>
              </a:rPr>
              <a:t>way </a:t>
            </a:r>
            <a:r>
              <a:rPr lang="en-US" sz="2000" dirty="0">
                <a:solidFill>
                  <a:srgbClr val="A6A6A6"/>
                </a:solidFill>
              </a:rPr>
              <a:t>across the different </a:t>
            </a:r>
            <a:r>
              <a:rPr lang="en-US" sz="2000" dirty="0" smtClean="0">
                <a:solidFill>
                  <a:srgbClr val="A6A6A6"/>
                </a:solidFill>
              </a:rPr>
              <a:t>city systems</a:t>
            </a:r>
          </a:p>
          <a:p>
            <a:pPr>
              <a:defRPr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The technologies that must be deployed and/or integrated are many and heterogeneous, ranging from navigation to Earth observation from ground, air and space to inexpensive / unconventional field sensor networks to those technologies more generally referred as "smart": IT, TLC, Energy, …</a:t>
            </a:r>
          </a:p>
          <a:p>
            <a:pPr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The common policies must foster collaboration and  guarantee technology interoperability and costs sharing (e.g. current monitoring integrated with quick damage assessment, …)</a:t>
            </a:r>
          </a:p>
          <a:p>
            <a:pPr>
              <a:defRPr/>
            </a:pP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olo 1"/>
          <p:cNvSpPr>
            <a:spLocks noGrp="1"/>
          </p:cNvSpPr>
          <p:nvPr>
            <p:ph type="title" idx="4294967295"/>
          </p:nvPr>
        </p:nvSpPr>
        <p:spPr>
          <a:xfrm>
            <a:off x="1619250" y="549275"/>
            <a:ext cx="7302500" cy="795338"/>
          </a:xfrm>
        </p:spPr>
        <p:txBody>
          <a:bodyPr/>
          <a:lstStyle/>
          <a:p>
            <a:pPr eaLnBrk="1" hangingPunct="1"/>
            <a:r>
              <a:rPr lang="it-IT" sz="3200" smtClean="0">
                <a:solidFill>
                  <a:srgbClr val="FF0000"/>
                </a:solidFill>
              </a:rPr>
              <a:t>Proposal 2/3</a:t>
            </a:r>
          </a:p>
        </p:txBody>
      </p:sp>
      <p:sp>
        <p:nvSpPr>
          <p:cNvPr id="19458" name="Segnaposto contenut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To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orderly place Security within the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policies, beginning straight from Research activities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, we consider important to have specific Smart Cities sub-chapters in all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Security Objectives </a:t>
            </a: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of the related </a:t>
            </a:r>
            <a:r>
              <a:rPr lang="en-US" sz="2400" dirty="0" smtClean="0">
                <a:solidFill>
                  <a:schemeClr val="bg1">
                    <a:lumMod val="65000"/>
                  </a:schemeClr>
                </a:solidFill>
              </a:rPr>
              <a:t>Calls</a:t>
            </a:r>
            <a:endParaRPr lang="en-US" sz="2400" dirty="0">
              <a:solidFill>
                <a:schemeClr val="bg1">
                  <a:lumMod val="65000"/>
                </a:schemeClr>
              </a:solidFill>
            </a:endParaRPr>
          </a:p>
          <a:p>
            <a:pPr eaLnBrk="1" hangingPunct="1">
              <a:defRPr/>
            </a:pPr>
            <a:r>
              <a:rPr lang="en-US" sz="2400" dirty="0" smtClean="0">
                <a:solidFill>
                  <a:srgbClr val="A6A6A6"/>
                </a:solidFill>
              </a:rPr>
              <a:t>These sub-chapters should be realized according to a common and high-level Smart Cities framework in order to guarantee the alignment of the various research activities</a:t>
            </a:r>
          </a:p>
          <a:p>
            <a:pPr>
              <a:defRPr/>
            </a:pPr>
            <a:r>
              <a:rPr lang="en-US" sz="2400" dirty="0">
                <a:solidFill>
                  <a:schemeClr val="bg1">
                    <a:lumMod val="65000"/>
                  </a:schemeClr>
                </a:solidFill>
              </a:rPr>
              <a:t>As a specific example, Security sub-chapters should be added at least to 7.2, 7.5 and 7.7 topics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Titolo 1"/>
          <p:cNvSpPr>
            <a:spLocks noGrp="1"/>
          </p:cNvSpPr>
          <p:nvPr>
            <p:ph type="title" idx="4294967295"/>
          </p:nvPr>
        </p:nvSpPr>
        <p:spPr>
          <a:xfrm>
            <a:off x="1619250" y="549275"/>
            <a:ext cx="7302500" cy="795338"/>
          </a:xfrm>
        </p:spPr>
        <p:txBody>
          <a:bodyPr/>
          <a:lstStyle/>
          <a:p>
            <a:pPr eaLnBrk="1" hangingPunct="1"/>
            <a:r>
              <a:rPr lang="it-IT" sz="3200" smtClean="0">
                <a:solidFill>
                  <a:srgbClr val="FF0000"/>
                </a:solidFill>
              </a:rPr>
              <a:t>Proposal 3/3</a:t>
            </a:r>
          </a:p>
        </p:txBody>
      </p:sp>
      <p:sp>
        <p:nvSpPr>
          <p:cNvPr id="20482" name="Segnaposto contenuto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sz="2400" dirty="0" smtClean="0">
                <a:solidFill>
                  <a:srgbClr val="A6A6A6"/>
                </a:solidFill>
              </a:rPr>
              <a:t>Possible projects could regard:</a:t>
            </a:r>
          </a:p>
          <a:p>
            <a:pPr eaLnBrk="1" hangingPunct="1"/>
            <a:r>
              <a:rPr lang="en-US" sz="2400" dirty="0" smtClean="0">
                <a:solidFill>
                  <a:srgbClr val="A6A6A6"/>
                </a:solidFill>
              </a:rPr>
              <a:t>Development and/or integration of Earth Observation and  Navigation technologies with TLC and IT in order to create a Smart City situational awareness  and support current management of infrastructures</a:t>
            </a:r>
          </a:p>
          <a:p>
            <a:pPr eaLnBrk="1" hangingPunct="1"/>
            <a:r>
              <a:rPr lang="en-US" sz="2400" dirty="0" smtClean="0">
                <a:solidFill>
                  <a:srgbClr val="A6A6A6"/>
                </a:solidFill>
              </a:rPr>
              <a:t>Advanced analytics, with a specific focus on Big Data analysis, both for the holistic management of the risk cycle (from prevention to crisis management and recovery) and for the planning of Smart Cities’ resilience</a:t>
            </a:r>
          </a:p>
          <a:p>
            <a:pPr eaLnBrk="1" hangingPunct="1"/>
            <a:r>
              <a:rPr lang="en-US" sz="2400" dirty="0" smtClean="0">
                <a:solidFill>
                  <a:srgbClr val="A6A6A6"/>
                </a:solidFill>
              </a:rPr>
              <a:t>Innovative channels and applications for involving citizens in distributed sensing and information dissemination both in ordinary conditions and during crises.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73RhdYw2VtDx5V9OlKJDu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QtETDFU6IcdMKunFRj0S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XWflAkbv3tsjJiHumQ0a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Y8aVwbiiqsDbKgp6YRkV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jfM6mjd8BO2FevVPMMlgrR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W2NEPRhBDl3vyIm4zcXaGC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Z8sZTP9JHQBGQNPWlqHXv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SuuhozFusfQOpuiSOLaWK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JxskiFCX2eM8fXvCrA3dn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2hcyNnj3lR8fZ65i6oBdG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ztngo7iYI96aPeX8OoWfPb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bMEgxkWg8pAxd9Uqtxyn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errQRI2XvcxtNPipg04DH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nhoNfJti4afsccjmW00hU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1r4R2KXNOBa3S6vXqctxr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q0DyOsmV6YZL9fXInHIlhm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biJQxe3vKba4mlqvguWxa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onFwh3sqKpE06QAmkKwj3b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Cw45TI26Vas0Tlb1XZ2jrK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6WeaiMxgKJR7IQjN8WJ9B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FB2zLPiUNhUO8DHJRptAm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tT1JlQWgHJlVdhC8J1HYP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8sBskJLstjgFxR5CXrb6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cUHG6o4kG1wbI0PqZmE5y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GhaNQNN3GrKvIrvVTOR5oo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SJ4z5SkJaQpBX81dW2JIMH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9suNEykYcUYhorJhIVJWhU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eQ7cqHYx5gBtNDjcdvyGN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leGXW6L5hVk1vImsT60ik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LUwDlrSR0CRtvTwsLRL0Y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qUaxltks7WTA7rzIWr0ph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WxI0TUgc46W2j3NcAaOF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kSGhONw6nhZNdFUCJRxc7b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BPLz9eAVQF9BF1I56K6HP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ec7GJj4MiXa6mApI8ry8C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arlVg2SoeVuN71jDYPwQ0X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FBrSm14d2IzUTCTFLKx3Ny"/>
</p:tagLst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1665</TotalTime>
  <Words>478</Words>
  <Application>Microsoft Office PowerPoint</Application>
  <PresentationFormat>Presentazione su schermo (4:3)</PresentationFormat>
  <Paragraphs>27</Paragraphs>
  <Slides>6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7" baseType="lpstr">
      <vt:lpstr>Tema di Office</vt:lpstr>
      <vt:lpstr>Diapositiva 1</vt:lpstr>
      <vt:lpstr>Introduction (1/2)</vt:lpstr>
      <vt:lpstr>Introduction (2/2)</vt:lpstr>
      <vt:lpstr>Proposal 1/3</vt:lpstr>
      <vt:lpstr>Proposal 2/3</vt:lpstr>
      <vt:lpstr>Proposal 3/3</vt:lpstr>
    </vt:vector>
  </TitlesOfParts>
  <Company>aecma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SMI2Gs</dc:title>
  <dc:creator>LG</dc:creator>
  <cp:lastModifiedBy>corbucci</cp:lastModifiedBy>
  <cp:revision>155</cp:revision>
  <dcterms:created xsi:type="dcterms:W3CDTF">2009-09-07T10:55:34Z</dcterms:created>
  <dcterms:modified xsi:type="dcterms:W3CDTF">2013-02-11T14:04:40Z</dcterms:modified>
</cp:coreProperties>
</file>